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4"/>
    <p:sldMasterId id="2147483674" r:id="rId5"/>
  </p:sldMasterIdLst>
  <p:notesMasterIdLst>
    <p:notesMasterId r:id="rId20"/>
  </p:notesMasterIdLst>
  <p:handoutMasterIdLst>
    <p:handoutMasterId r:id="rId21"/>
  </p:handoutMasterIdLst>
  <p:sldIdLst>
    <p:sldId id="256" r:id="rId6"/>
    <p:sldId id="258" r:id="rId7"/>
    <p:sldId id="259" r:id="rId8"/>
    <p:sldId id="263" r:id="rId9"/>
    <p:sldId id="264" r:id="rId10"/>
    <p:sldId id="265" r:id="rId11"/>
    <p:sldId id="266" r:id="rId12"/>
    <p:sldId id="261" r:id="rId13"/>
    <p:sldId id="269" r:id="rId14"/>
    <p:sldId id="268" r:id="rId15"/>
    <p:sldId id="271" r:id="rId16"/>
    <p:sldId id="272" r:id="rId17"/>
    <p:sldId id="273" r:id="rId18"/>
    <p:sldId id="257" r:id="rId19"/>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6635"/>
    <a:srgbClr val="762123"/>
    <a:srgbClr val="EC821C"/>
    <a:srgbClr val="CBF5DC"/>
    <a:srgbClr val="93E9B6"/>
    <a:srgbClr val="F6C798"/>
    <a:srgbClr val="E49C9E"/>
    <a:srgbClr val="156834"/>
    <a:srgbClr val="DA787A"/>
    <a:srgbClr val="1567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854" autoAdjust="0"/>
    <p:restoredTop sz="93381" autoAdjust="0"/>
  </p:normalViewPr>
  <p:slideViewPr>
    <p:cSldViewPr>
      <p:cViewPr varScale="1">
        <p:scale>
          <a:sx n="74" d="100"/>
          <a:sy n="74" d="100"/>
        </p:scale>
        <p:origin x="1662" y="72"/>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p:cViewPr varScale="1">
        <p:scale>
          <a:sx n="61" d="100"/>
          <a:sy n="61" d="100"/>
        </p:scale>
        <p:origin x="-2922" y="-96"/>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4C8D1A6B-FE55-42ED-84F6-A119C21957C2}" type="datetimeFigureOut">
              <a:rPr lang="en-US" smtClean="0"/>
              <a:pPr/>
              <a:t>6/6/2018</a:t>
            </a:fld>
            <a:endParaRPr lang="en-US"/>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7B38CDC3-EE21-4690-9123-29E5B27C22FA}" type="slidenum">
              <a:rPr lang="en-US" smtClean="0"/>
              <a:pPr/>
              <a:t>‹#›</a:t>
            </a:fld>
            <a:endParaRPr lang="en-US"/>
          </a:p>
        </p:txBody>
      </p:sp>
    </p:spTree>
    <p:extLst>
      <p:ext uri="{BB962C8B-B14F-4D97-AF65-F5344CB8AC3E}">
        <p14:creationId xmlns:p14="http://schemas.microsoft.com/office/powerpoint/2010/main" val="29928819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9344980D-33A7-4030-B390-DC47B54376D7}" type="datetimeFigureOut">
              <a:rPr lang="en-US" smtClean="0"/>
              <a:pPr/>
              <a:t>6/6/2018</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A85DB3CD-82CE-4D61-A55F-4B85DC44DBC7}" type="slidenum">
              <a:rPr lang="en-US" smtClean="0"/>
              <a:pPr/>
              <a:t>‹#›</a:t>
            </a:fld>
            <a:endParaRPr lang="en-US"/>
          </a:p>
        </p:txBody>
      </p:sp>
    </p:spTree>
    <p:extLst>
      <p:ext uri="{BB962C8B-B14F-4D97-AF65-F5344CB8AC3E}">
        <p14:creationId xmlns:p14="http://schemas.microsoft.com/office/powerpoint/2010/main" val="2218428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a:t>
            </a:fld>
            <a:endParaRPr lang="en-US" dirty="0"/>
          </a:p>
        </p:txBody>
      </p:sp>
    </p:spTree>
    <p:extLst>
      <p:ext uri="{BB962C8B-B14F-4D97-AF65-F5344CB8AC3E}">
        <p14:creationId xmlns:p14="http://schemas.microsoft.com/office/powerpoint/2010/main" val="1306113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image" Target="../media/image7.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cid:image001.png@01D16D8C.9C905A10" TargetMode="External"/><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8.png"/><Relationship Id="rId5" Type="http://schemas.openxmlformats.org/officeDocument/2006/relationships/image" Target="../media/image2.png"/><Relationship Id="rId4" Type="http://schemas.openxmlformats.org/officeDocument/2006/relationships/image" Target="../media/image7.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838200" y="1752600"/>
            <a:ext cx="7124700" cy="1143000"/>
          </a:xfrm>
          <a:prstGeom prst="rect">
            <a:avLst/>
          </a:prstGeom>
        </p:spPr>
        <p:txBody>
          <a:bodyPr/>
          <a:lstStyle>
            <a:lvl1pPr marL="114300" indent="0" algn="ctr">
              <a:buNone/>
              <a:defRPr sz="4800">
                <a:latin typeface="Gill Sans" pitchFamily="34" charset="0"/>
              </a:defRPr>
            </a:lvl1pPr>
          </a:lstStyle>
          <a:p>
            <a:pPr lvl="0"/>
            <a:r>
              <a:rPr lang="en-US" dirty="0"/>
              <a:t>Title of presentation here</a:t>
            </a:r>
          </a:p>
        </p:txBody>
      </p:sp>
      <p:sp>
        <p:nvSpPr>
          <p:cNvPr id="12" name="Text Placeholder 11"/>
          <p:cNvSpPr>
            <a:spLocks noGrp="1"/>
          </p:cNvSpPr>
          <p:nvPr>
            <p:ph type="body" sz="quarter" idx="12" hasCustomPrompt="1"/>
          </p:nvPr>
        </p:nvSpPr>
        <p:spPr>
          <a:xfrm>
            <a:off x="2360613" y="3581400"/>
            <a:ext cx="4575175" cy="1219200"/>
          </a:xfrm>
          <a:prstGeom prst="rect">
            <a:avLst/>
          </a:prstGeom>
        </p:spPr>
        <p:txBody>
          <a:bodyPr/>
          <a:lstStyle>
            <a:lvl1pPr marL="114300" indent="0" algn="ctr">
              <a:buNone/>
              <a:defRPr>
                <a:latin typeface="Gill Sans" pitchFamily="34" charset="0"/>
              </a:defRPr>
            </a:lvl1pPr>
            <a:lvl2pPr marL="411480" indent="0">
              <a:buNone/>
              <a:defRPr/>
            </a:lvl2pPr>
            <a:lvl3pPr marL="777240" indent="0">
              <a:buNone/>
              <a:defRPr/>
            </a:lvl3pPr>
            <a:lvl4pPr marL="1051560" indent="0">
              <a:buNone/>
              <a:defRPr/>
            </a:lvl4pPr>
          </a:lstStyle>
          <a:p>
            <a:pPr lvl="0"/>
            <a:r>
              <a:rPr lang="en-US" dirty="0"/>
              <a:t>Name(s) of presenter(s)</a:t>
            </a:r>
            <a:br>
              <a:rPr lang="en-US" dirty="0"/>
            </a:br>
            <a:r>
              <a:rPr lang="en-US" dirty="0"/>
              <a:t>Organizational affiliation</a:t>
            </a:r>
            <a:br>
              <a:rPr lang="en-US" dirty="0"/>
            </a:br>
            <a:r>
              <a:rPr lang="en-US" dirty="0"/>
              <a:t>Event name, place and dates</a:t>
            </a:r>
          </a:p>
        </p:txBody>
      </p:sp>
      <p:pic>
        <p:nvPicPr>
          <p:cNvPr id="6" name="Picture 5"/>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737725" y="5907790"/>
            <a:ext cx="5848350"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_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9"/>
          <p:cNvGrpSpPr>
            <a:grpSpLocks/>
          </p:cNvGrpSpPr>
          <p:nvPr userDrawn="1"/>
        </p:nvGrpSpPr>
        <p:grpSpPr bwMode="auto">
          <a:xfrm>
            <a:off x="1188668" y="6543671"/>
            <a:ext cx="7686540" cy="230832"/>
            <a:chOff x="1066800" y="6543986"/>
            <a:chExt cx="7305540" cy="229893"/>
          </a:xfrm>
        </p:grpSpPr>
        <p:sp>
          <p:nvSpPr>
            <p:cNvPr id="11" name="TextBox 6"/>
            <p:cNvSpPr txBox="1">
              <a:spLocks noChangeArrowheads="1"/>
            </p:cNvSpPr>
            <p:nvPr/>
          </p:nvSpPr>
          <p:spPr bwMode="auto">
            <a:xfrm>
              <a:off x="1676400" y="6543986"/>
              <a:ext cx="6695940" cy="229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a:t>
              </a:r>
              <a:r>
                <a:rPr lang="en-US" sz="900" i="1" dirty="0" err="1">
                  <a:latin typeface="+mj-lt"/>
                </a:rPr>
                <a:t>licence</a:t>
              </a:r>
              <a:r>
                <a:rPr lang="en-US" sz="900" i="1" dirty="0">
                  <a:latin typeface="+mj-lt"/>
                </a:rPr>
                <a:t>. You are free to re-use or distribute this work, provided credit is given to ILRI.</a:t>
              </a:r>
              <a:endParaRPr lang="en-US" sz="900" dirty="0">
                <a:latin typeface="+mj-lt"/>
              </a:endParaRPr>
            </a:p>
          </p:txBody>
        </p:sp>
        <p:pic>
          <p:nvPicPr>
            <p:cNvPr id="12" name="Picture 11" descr="P:\Pictures&amp;Resources\Icons\by-nc-sa.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12"/>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39472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
        <p:nvSpPr>
          <p:cNvPr id="9" name="Text Placeholder 8"/>
          <p:cNvSpPr>
            <a:spLocks noGrp="1"/>
          </p:cNvSpPr>
          <p:nvPr>
            <p:ph type="body" sz="quarter" idx="12" hasCustomPrompt="1"/>
          </p:nvPr>
        </p:nvSpPr>
        <p:spPr>
          <a:xfrm>
            <a:off x="533400" y="1676400"/>
            <a:ext cx="7772400" cy="838200"/>
          </a:xfrm>
          <a:prstGeom prst="rect">
            <a:avLst/>
          </a:prstGeom>
        </p:spPr>
        <p:txBody>
          <a:bodyPr/>
          <a:lstStyle>
            <a:lvl1pPr marL="114300" indent="0">
              <a:buClr>
                <a:srgbClr val="712123"/>
              </a:buClr>
              <a:buNone/>
              <a:defRPr sz="4400">
                <a:latin typeface="Gill Sans" pitchFamily="34" charset="0"/>
              </a:defRPr>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dirty="0"/>
              <a:t>Title</a:t>
            </a:r>
          </a:p>
        </p:txBody>
      </p:sp>
      <p:pic>
        <p:nvPicPr>
          <p:cNvPr id="4"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4186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grap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1600200"/>
            <a:ext cx="7620000" cy="685800"/>
          </a:xfrm>
          <a:prstGeom prst="rect">
            <a:avLst/>
          </a:prstGeom>
        </p:spPr>
        <p:txBody>
          <a:bodyPr/>
          <a:lstStyle>
            <a:lvl1pPr>
              <a:defRPr>
                <a:latin typeface="Gill Sans" pitchFamily="34" charset="0"/>
              </a:defRPr>
            </a:lvl1pPr>
          </a:lstStyle>
          <a:p>
            <a:r>
              <a:rPr lang="en-US" dirty="0"/>
              <a:t>For graphs</a:t>
            </a:r>
          </a:p>
        </p:txBody>
      </p:sp>
      <p:sp>
        <p:nvSpPr>
          <p:cNvPr id="5" name="Chart Placeholder 4"/>
          <p:cNvSpPr>
            <a:spLocks noGrp="1"/>
          </p:cNvSpPr>
          <p:nvPr>
            <p:ph type="chart" sz="quarter" idx="11" hasCustomPrompt="1"/>
          </p:nvPr>
        </p:nvSpPr>
        <p:spPr>
          <a:xfrm>
            <a:off x="533400" y="3352800"/>
            <a:ext cx="3733800" cy="2743200"/>
          </a:xfrm>
          <a:prstGeom prst="rect">
            <a:avLst/>
          </a:prstGeom>
          <a:blipFill>
            <a:blip r:embed="rId2" cstate="print"/>
            <a:stretch>
              <a:fillRect/>
            </a:stretch>
          </a:blipFill>
        </p:spPr>
        <p:txBody>
          <a:bodyPr/>
          <a:lstStyle>
            <a:lvl1pPr marL="114300" indent="0">
              <a:buNone/>
              <a:defRPr/>
            </a:lvl1pPr>
          </a:lstStyle>
          <a:p>
            <a:r>
              <a:rPr lang="en-US" dirty="0"/>
              <a:t> </a:t>
            </a:r>
          </a:p>
        </p:txBody>
      </p:sp>
    </p:spTree>
    <p:extLst>
      <p:ext uri="{BB962C8B-B14F-4D97-AF65-F5344CB8AC3E}">
        <p14:creationId xmlns:p14="http://schemas.microsoft.com/office/powerpoint/2010/main" val="1003703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sz="4400" baseline="0">
                <a:latin typeface="Gill Sans" pitchFamily="34" charset="0"/>
              </a:defRPr>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454662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baseline="0"/>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1497648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533400" y="838200"/>
            <a:ext cx="6858000" cy="1219200"/>
          </a:xfrm>
        </p:spPr>
        <p:txBody>
          <a:bodyPr>
            <a:normAutofit/>
          </a:bodyPr>
          <a:lstStyle>
            <a:lvl1pPr marL="0" indent="0" algn="l">
              <a:buNone/>
              <a:defRPr sz="4400" baseline="0">
                <a:solidFill>
                  <a:schemeClr val="tx1"/>
                </a:solidFill>
                <a:latin typeface="Gill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For charts use this style </a:t>
            </a:r>
          </a:p>
        </p:txBody>
      </p:sp>
    </p:spTree>
    <p:extLst>
      <p:ext uri="{BB962C8B-B14F-4D97-AF65-F5344CB8AC3E}">
        <p14:creationId xmlns:p14="http://schemas.microsoft.com/office/powerpoint/2010/main" val="4065446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19200"/>
            <a:ext cx="8229600" cy="1143000"/>
          </a:xfrm>
        </p:spPr>
        <p:txBody>
          <a:bodyPr/>
          <a:lstStyle>
            <a:lvl1pPr algn="l">
              <a:defRPr/>
            </a:lvl1pPr>
          </a:lstStyle>
          <a:p>
            <a:r>
              <a:rPr lang="en-US" dirty="0"/>
              <a:t>Insert picture</a:t>
            </a:r>
          </a:p>
        </p:txBody>
      </p:sp>
      <p:pic>
        <p:nvPicPr>
          <p:cNvPr id="3"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99782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pic>
        <p:nvPicPr>
          <p:cNvPr id="8" name="Picture 7"/>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1120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pic>
        <p:nvPicPr>
          <p:cNvPr id="13" name="Picture 12"/>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6"/>
          <p:cNvSpPr txBox="1">
            <a:spLocks noChangeArrowheads="1"/>
          </p:cNvSpPr>
          <p:nvPr userDrawn="1"/>
        </p:nvSpPr>
        <p:spPr bwMode="auto">
          <a:xfrm>
            <a:off x="1827345" y="6550968"/>
            <a:ext cx="6096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1000" kern="1200" dirty="0">
                <a:solidFill>
                  <a:schemeClr val="tx1"/>
                </a:solidFill>
                <a:effectLst/>
                <a:latin typeface="+mn-lt"/>
                <a:ea typeface="+mn-ea"/>
                <a:cs typeface="Arial" charset="0"/>
              </a:rPr>
              <a:t>This presentation is licensed for use under the Creative Commons Attribution 4.0 International Licence.</a:t>
            </a:r>
            <a:endParaRPr lang="en-US" sz="1000" dirty="0">
              <a:latin typeface="+mn-lt"/>
            </a:endParaRPr>
          </a:p>
        </p:txBody>
      </p:sp>
      <p:pic>
        <p:nvPicPr>
          <p:cNvPr id="16" name="Picture 15" descr="cc-by 88x31.png"/>
          <p:cNvPicPr/>
          <p:nvPr userDrawn="1"/>
        </p:nvPicPr>
        <p:blipFill>
          <a:blip r:embed="rId6" r:link="rId7">
            <a:extLst>
              <a:ext uri="{28A0092B-C50C-407E-A947-70E740481C1C}">
                <a14:useLocalDpi xmlns:a14="http://schemas.microsoft.com/office/drawing/2010/main" val="0"/>
              </a:ext>
            </a:extLst>
          </a:blip>
          <a:srcRect/>
          <a:stretch>
            <a:fillRect/>
          </a:stretch>
        </p:blipFill>
        <p:spPr bwMode="auto">
          <a:xfrm>
            <a:off x="1240605" y="6569511"/>
            <a:ext cx="586740" cy="207645"/>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theme" Target="../theme/theme2.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tint val="90000"/>
              </a:schemeClr>
            </a:gs>
            <a:gs pos="100000">
              <a:schemeClr val="bg1">
                <a:shade val="100000"/>
                <a:satMod val="115000"/>
              </a:schemeClr>
            </a:gs>
            <a:gs pos="100000">
              <a:schemeClr val="bg1">
                <a:shade val="70000"/>
                <a:satMod val="130000"/>
              </a:schemeClr>
            </a:gs>
          </a:gsLst>
          <a:path path="circle">
            <a:fillToRect l="20000" t="50000" r="100000" b="50000"/>
          </a:path>
          <a:tileRect/>
        </a:gradFill>
        <a:effectLst/>
      </p:bgPr>
    </p:bg>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661" r:id="rId1"/>
    <p:sldLayoutId id="2147483670" r:id="rId2"/>
    <p:sldLayoutId id="2147483667" r:id="rId3"/>
    <p:sldLayoutId id="2147483668" r:id="rId4"/>
    <p:sldLayoutId id="2147483673" r:id="rId5"/>
  </p:sldLayoutIdLst>
  <p:txStyles>
    <p:title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p:titleStyle>
    <p:body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Insert picture</a:t>
            </a:r>
          </a:p>
        </p:txBody>
      </p:sp>
      <p:sp>
        <p:nvSpPr>
          <p:cNvPr id="3" name="Text Placeholder 2"/>
          <p:cNvSpPr>
            <a:spLocks noGrp="1"/>
          </p:cNvSpPr>
          <p:nvPr>
            <p:ph type="body" idx="1"/>
          </p:nvPr>
        </p:nvSpPr>
        <p:spPr>
          <a:xfrm>
            <a:off x="457200" y="1600201"/>
            <a:ext cx="5181600" cy="2971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36362905"/>
      </p:ext>
    </p:extLst>
  </p:cSld>
  <p:clrMap bg1="lt1" tx1="dk1" bg2="lt2" tx2="dk2" accent1="accent1" accent2="accent2" accent3="accent3" accent4="accent4" accent5="accent5" accent6="accent6" hlink="hlink" folHlink="folHlink"/>
  <p:sldLayoutIdLst>
    <p:sldLayoutId id="2147483675" r:id="rId1"/>
    <p:sldLayoutId id="2147483680" r:id="rId2"/>
    <p:sldLayoutId id="2147483676" r:id="rId3"/>
    <p:sldLayoutId id="2147483666" r:id="rId4"/>
    <p:sldLayoutId id="2147483679" r:id="rId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838200" y="1752600"/>
            <a:ext cx="7620000" cy="1143000"/>
          </a:xfrm>
        </p:spPr>
        <p:txBody>
          <a:bodyPr/>
          <a:lstStyle/>
          <a:p>
            <a:r>
              <a:rPr lang="en-US" dirty="0">
                <a:latin typeface="+mn-lt"/>
              </a:rPr>
              <a:t>Review of Nutrition Activities</a:t>
            </a:r>
          </a:p>
        </p:txBody>
      </p:sp>
      <p:sp>
        <p:nvSpPr>
          <p:cNvPr id="3" name="Text Placeholder 2"/>
          <p:cNvSpPr>
            <a:spLocks noGrp="1"/>
          </p:cNvSpPr>
          <p:nvPr>
            <p:ph type="body" sz="quarter" idx="12"/>
          </p:nvPr>
        </p:nvSpPr>
        <p:spPr>
          <a:xfrm>
            <a:off x="2360613" y="3581400"/>
            <a:ext cx="5106987" cy="1905000"/>
          </a:xfrm>
        </p:spPr>
        <p:txBody>
          <a:bodyPr/>
          <a:lstStyle/>
          <a:p>
            <a:r>
              <a:rPr lang="en-US" altLang="en-US" dirty="0">
                <a:latin typeface="Tahoma" panose="020B0604030504040204" pitchFamily="34" charset="0"/>
                <a:ea typeface="Tahoma" panose="020B0604030504040204" pitchFamily="34" charset="0"/>
                <a:cs typeface="Tahoma" panose="020B0604030504040204" pitchFamily="34" charset="0"/>
              </a:rPr>
              <a:t>Dr Mahama Saaka (PhD)</a:t>
            </a:r>
          </a:p>
          <a:p>
            <a:r>
              <a:rPr lang="en-US" dirty="0">
                <a:latin typeface="Tahoma" panose="020B0604030504040204" pitchFamily="34" charset="0"/>
                <a:ea typeface="Tahoma" panose="020B0604030504040204" pitchFamily="34" charset="0"/>
                <a:cs typeface="Tahoma" panose="020B0604030504040204" pitchFamily="34" charset="0"/>
              </a:rPr>
              <a:t>UDS-SAHS, Tamale</a:t>
            </a:r>
            <a:br>
              <a:rPr lang="en-US" dirty="0">
                <a:latin typeface="Tahoma" panose="020B0604030504040204" pitchFamily="34" charset="0"/>
                <a:ea typeface="Tahoma" panose="020B0604030504040204" pitchFamily="34" charset="0"/>
                <a:cs typeface="Tahoma" panose="020B0604030504040204" pitchFamily="34" charset="0"/>
              </a:rPr>
            </a:br>
            <a:r>
              <a:rPr lang="en-US" dirty="0">
                <a:latin typeface="Tahoma" panose="020B0604030504040204" pitchFamily="34" charset="0"/>
                <a:ea typeface="Tahoma" panose="020B0604030504040204" pitchFamily="34" charset="0"/>
                <a:cs typeface="Tahoma" panose="020B0604030504040204" pitchFamily="34" charset="0"/>
              </a:rPr>
              <a:t>Africa RISING Review Activity Meeting</a:t>
            </a:r>
            <a:br>
              <a:rPr lang="en-US" dirty="0">
                <a:latin typeface="Tahoma" panose="020B0604030504040204" pitchFamily="34" charset="0"/>
                <a:ea typeface="Tahoma" panose="020B0604030504040204" pitchFamily="34" charset="0"/>
                <a:cs typeface="Tahoma" panose="020B0604030504040204" pitchFamily="34" charset="0"/>
              </a:rPr>
            </a:br>
            <a:r>
              <a:rPr lang="en-US" dirty="0">
                <a:latin typeface="Tahoma" panose="020B0604030504040204" pitchFamily="34" charset="0"/>
                <a:ea typeface="Tahoma" panose="020B0604030504040204" pitchFamily="34" charset="0"/>
                <a:cs typeface="Tahoma" panose="020B0604030504040204" pitchFamily="34" charset="0"/>
              </a:rPr>
              <a:t>Hill palace Hotel (6-8 June 2018)</a:t>
            </a:r>
          </a:p>
        </p:txBody>
      </p:sp>
    </p:spTree>
    <p:extLst>
      <p:ext uri="{BB962C8B-B14F-4D97-AF65-F5344CB8AC3E}">
        <p14:creationId xmlns:p14="http://schemas.microsoft.com/office/powerpoint/2010/main" val="24390343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BD241E0-B1DC-4F10-9CF1-DBC758070B6F}"/>
              </a:ext>
            </a:extLst>
          </p:cNvPr>
          <p:cNvSpPr>
            <a:spLocks noGrp="1"/>
          </p:cNvSpPr>
          <p:nvPr>
            <p:ph type="title"/>
          </p:nvPr>
        </p:nvSpPr>
        <p:spPr/>
        <p:txBody>
          <a:bodyPr>
            <a:normAutofit fontScale="90000"/>
          </a:bodyPr>
          <a:lstStyle/>
          <a:p>
            <a:r>
              <a:rPr lang="en-US" dirty="0"/>
              <a:t/>
            </a:r>
            <a:br>
              <a:rPr lang="en-US" dirty="0"/>
            </a:br>
            <a:r>
              <a:rPr lang="en-US" dirty="0"/>
              <a:t/>
            </a:r>
            <a:br>
              <a:rPr lang="en-US" dirty="0"/>
            </a:br>
            <a:r>
              <a:rPr lang="en-US" dirty="0"/>
              <a:t/>
            </a:r>
            <a:br>
              <a:rPr lang="en-US" dirty="0"/>
            </a:br>
            <a:r>
              <a:rPr lang="en-US" dirty="0"/>
              <a:t/>
            </a:r>
            <a:br>
              <a:rPr lang="en-US" dirty="0"/>
            </a:br>
            <a:r>
              <a:rPr lang="en-US" dirty="0"/>
              <a:t/>
            </a:r>
            <a:br>
              <a:rPr lang="en-US" dirty="0"/>
            </a:br>
            <a:r>
              <a:rPr lang="en-GB" dirty="0"/>
              <a:t>Women Empowerment in Agriculture</a:t>
            </a:r>
            <a:r>
              <a:rPr lang="en-US" dirty="0"/>
              <a:t/>
            </a:r>
            <a:br>
              <a:rPr lang="en-US" dirty="0"/>
            </a:br>
            <a:r>
              <a:rPr lang="en-US" dirty="0"/>
              <a:t/>
            </a:r>
            <a:br>
              <a:rPr lang="en-US" dirty="0"/>
            </a:br>
            <a:r>
              <a:rPr lang="en-GB" sz="3100" dirty="0"/>
              <a:t>The results therefore show that the resource domain has the highest contributions to women’s disempowerment in the study area where IITA runs its programmes in northern Ghana. </a:t>
            </a:r>
            <a:br>
              <a:rPr lang="en-GB" sz="3100" dirty="0"/>
            </a:br>
            <a:r>
              <a:rPr lang="en-GB" sz="3100" dirty="0"/>
              <a:t> </a:t>
            </a:r>
            <a:br>
              <a:rPr lang="en-GB" sz="3100" dirty="0"/>
            </a:br>
            <a:r>
              <a:rPr lang="en-GB" sz="3100" dirty="0"/>
              <a:t>The proportion of women having workloads greater than 10·5 h/d was </a:t>
            </a:r>
            <a:r>
              <a:rPr lang="en-US" sz="3100" dirty="0"/>
              <a:t>63.9 </a:t>
            </a:r>
            <a:r>
              <a:rPr lang="en-GB" sz="3100" dirty="0"/>
              <a:t>%.</a:t>
            </a:r>
            <a:endParaRPr lang="en-US" sz="3100" dirty="0"/>
          </a:p>
        </p:txBody>
      </p:sp>
    </p:spTree>
    <p:extLst>
      <p:ext uri="{BB962C8B-B14F-4D97-AF65-F5344CB8AC3E}">
        <p14:creationId xmlns:p14="http://schemas.microsoft.com/office/powerpoint/2010/main" val="28253167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9EC0AC0-5B79-4AC7-8A11-540E739A50EC}"/>
              </a:ext>
            </a:extLst>
          </p:cNvPr>
          <p:cNvSpPr>
            <a:spLocks noGrp="1"/>
          </p:cNvSpPr>
          <p:nvPr>
            <p:ph type="title"/>
          </p:nvPr>
        </p:nvSpPr>
        <p:spPr>
          <a:xfrm>
            <a:off x="457200" y="1219200"/>
            <a:ext cx="8229600" cy="838200"/>
          </a:xfrm>
        </p:spPr>
        <p:txBody>
          <a:bodyPr>
            <a:normAutofit fontScale="90000"/>
          </a:bodyPr>
          <a:lstStyle/>
          <a:p>
            <a:r>
              <a:rPr lang="en-US" dirty="0"/>
              <a:t/>
            </a:r>
            <a:br>
              <a:rPr lang="en-US" dirty="0"/>
            </a:br>
            <a:r>
              <a:rPr lang="en-GB" dirty="0">
                <a:solidFill>
                  <a:prstClr val="black"/>
                </a:solidFill>
              </a:rPr>
              <a:t>Women Empowerment in Agriculture</a:t>
            </a:r>
            <a:r>
              <a:rPr lang="en-US" dirty="0"/>
              <a:t/>
            </a:r>
            <a:br>
              <a:rPr lang="en-US" dirty="0"/>
            </a:br>
            <a:r>
              <a:rPr lang="en-US" dirty="0"/>
              <a:t/>
            </a:r>
            <a:br>
              <a:rPr lang="en-US" dirty="0"/>
            </a:br>
            <a:endParaRPr lang="en-US" dirty="0"/>
          </a:p>
        </p:txBody>
      </p:sp>
      <p:graphicFrame>
        <p:nvGraphicFramePr>
          <p:cNvPr id="3" name="Table 2">
            <a:extLst>
              <a:ext uri="{FF2B5EF4-FFF2-40B4-BE49-F238E27FC236}">
                <a16:creationId xmlns:a16="http://schemas.microsoft.com/office/drawing/2014/main" xmlns="" id="{C9E3BF86-0D27-46B9-8B20-7115BE70DC18}"/>
              </a:ext>
            </a:extLst>
          </p:cNvPr>
          <p:cNvGraphicFramePr>
            <a:graphicFrameLocks noGrp="1"/>
          </p:cNvGraphicFramePr>
          <p:nvPr>
            <p:extLst>
              <p:ext uri="{D42A27DB-BD31-4B8C-83A1-F6EECF244321}">
                <p14:modId xmlns:p14="http://schemas.microsoft.com/office/powerpoint/2010/main" val="1166006926"/>
              </p:ext>
            </p:extLst>
          </p:nvPr>
        </p:nvGraphicFramePr>
        <p:xfrm>
          <a:off x="756738" y="1600198"/>
          <a:ext cx="6101260" cy="3084576"/>
        </p:xfrm>
        <a:graphic>
          <a:graphicData uri="http://schemas.openxmlformats.org/drawingml/2006/table">
            <a:tbl>
              <a:tblPr firstRow="1" firstCol="1" bandRow="1"/>
              <a:tblGrid>
                <a:gridCol w="2680052">
                  <a:extLst>
                    <a:ext uri="{9D8B030D-6E8A-4147-A177-3AD203B41FA5}">
                      <a16:colId xmlns:a16="http://schemas.microsoft.com/office/drawing/2014/main" xmlns="" val="4141718551"/>
                    </a:ext>
                  </a:extLst>
                </a:gridCol>
                <a:gridCol w="1387455">
                  <a:extLst>
                    <a:ext uri="{9D8B030D-6E8A-4147-A177-3AD203B41FA5}">
                      <a16:colId xmlns:a16="http://schemas.microsoft.com/office/drawing/2014/main" xmlns="" val="195643899"/>
                    </a:ext>
                  </a:extLst>
                </a:gridCol>
                <a:gridCol w="2033753">
                  <a:extLst>
                    <a:ext uri="{9D8B030D-6E8A-4147-A177-3AD203B41FA5}">
                      <a16:colId xmlns:a16="http://schemas.microsoft.com/office/drawing/2014/main" xmlns="" val="2174107759"/>
                    </a:ext>
                  </a:extLst>
                </a:gridCol>
              </a:tblGrid>
              <a:tr h="135082">
                <a:tc>
                  <a:txBody>
                    <a:bodyPr/>
                    <a:lstStyle/>
                    <a:p>
                      <a:pPr marL="0" marR="0">
                        <a:lnSpc>
                          <a:spcPct val="115000"/>
                        </a:lnSpc>
                        <a:spcBef>
                          <a:spcPts val="0"/>
                        </a:spcBef>
                        <a:spcAft>
                          <a:spcPts val="1000"/>
                        </a:spcAft>
                      </a:pPr>
                      <a:r>
                        <a:rPr lang="en-GB" sz="800" b="1">
                          <a:effectLst/>
                          <a:latin typeface="Times New Roman" panose="02020603050405020304" pitchFamily="18" charset="0"/>
                          <a:ea typeface="Times New Roman" panose="02020603050405020304" pitchFamily="18" charset="0"/>
                          <a:cs typeface="Times New Roman" panose="02020603050405020304" pitchFamily="18" charset="0"/>
                        </a:rPr>
                        <a:t>5DE component indicators</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GB" sz="800">
                          <a:effectLst/>
                          <a:latin typeface="Times New Roman" panose="02020603050405020304" pitchFamily="18" charset="0"/>
                          <a:ea typeface="Times New Roman" panose="02020603050405020304" pitchFamily="18" charset="0"/>
                          <a:cs typeface="Times New Roman" panose="02020603050405020304" pitchFamily="18" charset="0"/>
                        </a:rPr>
                        <a:t>Frequency (n)</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GB" sz="800">
                          <a:effectLst/>
                          <a:latin typeface="Times New Roman" panose="02020603050405020304" pitchFamily="18" charset="0"/>
                          <a:ea typeface="Times New Roman" panose="02020603050405020304" pitchFamily="18" charset="0"/>
                          <a:cs typeface="Times New Roman" panose="02020603050405020304" pitchFamily="18" charset="0"/>
                        </a:rPr>
                        <a:t>Percentage (%)</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690010446"/>
                  </a:ext>
                </a:extLst>
              </a:tr>
              <a:tr h="135082">
                <a:tc>
                  <a:txBody>
                    <a:bodyPr/>
                    <a:lstStyle/>
                    <a:p>
                      <a:pPr marL="0" marR="0">
                        <a:lnSpc>
                          <a:spcPct val="115000"/>
                        </a:lnSpc>
                        <a:spcBef>
                          <a:spcPts val="0"/>
                        </a:spcBef>
                        <a:spcAft>
                          <a:spcPts val="1000"/>
                        </a:spcAft>
                      </a:pPr>
                      <a:r>
                        <a:rPr lang="en-GB" sz="800" b="1">
                          <a:effectLst/>
                          <a:latin typeface="Times New Roman" panose="02020603050405020304" pitchFamily="18" charset="0"/>
                          <a:ea typeface="Times New Roman" panose="02020603050405020304" pitchFamily="18" charset="0"/>
                          <a:cs typeface="Times New Roman" panose="02020603050405020304" pitchFamily="18" charset="0"/>
                        </a:rPr>
                        <a:t>Aggregate 5DE</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ct val="115000"/>
                        </a:lnSpc>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ct val="115000"/>
                        </a:lnSpc>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350710510"/>
                  </a:ext>
                </a:extLst>
              </a:tr>
              <a:tr h="135082">
                <a:tc>
                  <a:txBody>
                    <a:bodyPr/>
                    <a:lstStyle/>
                    <a:p>
                      <a:pPr marL="0" marR="0" indent="621665">
                        <a:lnSpc>
                          <a:spcPct val="115000"/>
                        </a:lnSpc>
                        <a:spcBef>
                          <a:spcPts val="0"/>
                        </a:spcBef>
                        <a:spcAft>
                          <a:spcPts val="1000"/>
                        </a:spcAft>
                      </a:pPr>
                      <a:r>
                        <a:rPr lang="en-GB" sz="800">
                          <a:effectLst/>
                          <a:latin typeface="Times New Roman" panose="02020603050405020304" pitchFamily="18" charset="0"/>
                          <a:ea typeface="Times New Roman" panose="02020603050405020304" pitchFamily="18" charset="0"/>
                          <a:cs typeface="Times New Roman" panose="02020603050405020304" pitchFamily="18" charset="0"/>
                        </a:rPr>
                        <a:t>Empowered</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ct val="115000"/>
                        </a:lnSpc>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14</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ct val="115000"/>
                        </a:lnSpc>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5.6</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936473803"/>
                  </a:ext>
                </a:extLst>
              </a:tr>
              <a:tr h="135082">
                <a:tc>
                  <a:txBody>
                    <a:bodyPr/>
                    <a:lstStyle/>
                    <a:p>
                      <a:pPr marL="0" marR="0">
                        <a:lnSpc>
                          <a:spcPct val="115000"/>
                        </a:lnSpc>
                        <a:spcBef>
                          <a:spcPts val="0"/>
                        </a:spcBef>
                        <a:spcAft>
                          <a:spcPts val="1000"/>
                        </a:spcAft>
                      </a:pPr>
                      <a:r>
                        <a:rPr lang="en-GB" sz="800">
                          <a:effectLst/>
                          <a:latin typeface="Times New Roman" panose="02020603050405020304" pitchFamily="18" charset="0"/>
                          <a:ea typeface="Times New Roman" panose="02020603050405020304" pitchFamily="18" charset="0"/>
                          <a:cs typeface="Times New Roman" panose="02020603050405020304" pitchFamily="18" charset="0"/>
                        </a:rPr>
                        <a:t>Disempowered</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ct val="115000"/>
                        </a:lnSpc>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238</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ct val="115000"/>
                        </a:lnSpc>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94.4</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35188962"/>
                  </a:ext>
                </a:extLst>
              </a:tr>
              <a:tr h="135082">
                <a:tc>
                  <a:txBody>
                    <a:bodyPr/>
                    <a:lstStyle/>
                    <a:p>
                      <a:pPr marL="0" marR="0">
                        <a:spcBef>
                          <a:spcPts val="0"/>
                        </a:spcBef>
                        <a:spcAft>
                          <a:spcPts val="0"/>
                        </a:spcAft>
                      </a:pPr>
                      <a:r>
                        <a:rPr lang="en-US" sz="8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Input in productive decisions  </a:t>
                      </a:r>
                      <a:endParaRPr lang="en-US"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GB" sz="8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GB" sz="8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961258822"/>
                  </a:ext>
                </a:extLst>
              </a:tr>
              <a:tr h="135082">
                <a:tc>
                  <a:txBody>
                    <a:bodyPr/>
                    <a:lstStyle/>
                    <a:p>
                      <a:pPr marL="0" marR="0" indent="621665">
                        <a:lnSpc>
                          <a:spcPct val="115000"/>
                        </a:lnSpc>
                        <a:spcBef>
                          <a:spcPts val="0"/>
                        </a:spcBef>
                        <a:spcAft>
                          <a:spcPts val="1000"/>
                        </a:spcAft>
                      </a:pPr>
                      <a:r>
                        <a:rPr lang="en-GB" sz="800">
                          <a:effectLst/>
                          <a:latin typeface="Times New Roman" panose="02020603050405020304" pitchFamily="18" charset="0"/>
                          <a:ea typeface="Times New Roman" panose="02020603050405020304" pitchFamily="18" charset="0"/>
                          <a:cs typeface="Times New Roman" panose="02020603050405020304" pitchFamily="18" charset="0"/>
                        </a:rPr>
                        <a:t>Empowered</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ct val="115000"/>
                        </a:lnSpc>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76</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ct val="115000"/>
                        </a:lnSpc>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30.2</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552739151"/>
                  </a:ext>
                </a:extLst>
              </a:tr>
              <a:tr h="135082">
                <a:tc>
                  <a:txBody>
                    <a:bodyPr/>
                    <a:lstStyle/>
                    <a:p>
                      <a:pPr marL="0" marR="0">
                        <a:lnSpc>
                          <a:spcPct val="115000"/>
                        </a:lnSpc>
                        <a:spcBef>
                          <a:spcPts val="0"/>
                        </a:spcBef>
                        <a:spcAft>
                          <a:spcPts val="1000"/>
                        </a:spcAft>
                      </a:pPr>
                      <a:r>
                        <a:rPr lang="en-GB" sz="800">
                          <a:effectLst/>
                          <a:latin typeface="Times New Roman" panose="02020603050405020304" pitchFamily="18" charset="0"/>
                          <a:ea typeface="Times New Roman" panose="02020603050405020304" pitchFamily="18" charset="0"/>
                          <a:cs typeface="Times New Roman" panose="02020603050405020304" pitchFamily="18" charset="0"/>
                        </a:rPr>
                        <a:t>Disempowered</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ct val="115000"/>
                        </a:lnSpc>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176</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ct val="115000"/>
                        </a:lnSpc>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69.8</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17518412"/>
                  </a:ext>
                </a:extLst>
              </a:tr>
              <a:tr h="135082">
                <a:tc>
                  <a:txBody>
                    <a:bodyPr/>
                    <a:lstStyle/>
                    <a:p>
                      <a:pPr marL="0" marR="0">
                        <a:lnSpc>
                          <a:spcPct val="115000"/>
                        </a:lnSpc>
                        <a:spcBef>
                          <a:spcPts val="0"/>
                        </a:spcBef>
                        <a:spcAft>
                          <a:spcPts val="1000"/>
                        </a:spcAft>
                      </a:pPr>
                      <a:r>
                        <a:rPr lang="en-GB" sz="800" b="1">
                          <a:effectLst/>
                          <a:latin typeface="Times New Roman" panose="02020603050405020304" pitchFamily="18" charset="0"/>
                          <a:ea typeface="Times New Roman" panose="02020603050405020304" pitchFamily="18" charset="0"/>
                          <a:cs typeface="Times New Roman" panose="02020603050405020304" pitchFamily="18" charset="0"/>
                        </a:rPr>
                        <a:t>Ownership of assets  </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GB" sz="8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GB" sz="8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580002977"/>
                  </a:ext>
                </a:extLst>
              </a:tr>
              <a:tr h="135082">
                <a:tc>
                  <a:txBody>
                    <a:bodyPr/>
                    <a:lstStyle/>
                    <a:p>
                      <a:pPr marL="0" marR="0" indent="621665">
                        <a:lnSpc>
                          <a:spcPct val="115000"/>
                        </a:lnSpc>
                        <a:spcBef>
                          <a:spcPts val="0"/>
                        </a:spcBef>
                        <a:spcAft>
                          <a:spcPts val="1000"/>
                        </a:spcAft>
                      </a:pPr>
                      <a:r>
                        <a:rPr lang="en-GB" sz="800">
                          <a:effectLst/>
                          <a:latin typeface="Times New Roman" panose="02020603050405020304" pitchFamily="18" charset="0"/>
                          <a:ea typeface="Times New Roman" panose="02020603050405020304" pitchFamily="18" charset="0"/>
                          <a:cs typeface="Times New Roman" panose="02020603050405020304" pitchFamily="18" charset="0"/>
                        </a:rPr>
                        <a:t>Empowered</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ct val="115000"/>
                        </a:lnSpc>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60</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ct val="115000"/>
                        </a:lnSpc>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23.8</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661448145"/>
                  </a:ext>
                </a:extLst>
              </a:tr>
              <a:tr h="135082">
                <a:tc>
                  <a:txBody>
                    <a:bodyPr/>
                    <a:lstStyle/>
                    <a:p>
                      <a:pPr marL="0" marR="0">
                        <a:lnSpc>
                          <a:spcPct val="115000"/>
                        </a:lnSpc>
                        <a:spcBef>
                          <a:spcPts val="0"/>
                        </a:spcBef>
                        <a:spcAft>
                          <a:spcPts val="1000"/>
                        </a:spcAft>
                      </a:pPr>
                      <a:r>
                        <a:rPr lang="en-GB" sz="800">
                          <a:effectLst/>
                          <a:latin typeface="Times New Roman" panose="02020603050405020304" pitchFamily="18" charset="0"/>
                          <a:ea typeface="Times New Roman" panose="02020603050405020304" pitchFamily="18" charset="0"/>
                          <a:cs typeface="Times New Roman" panose="02020603050405020304" pitchFamily="18" charset="0"/>
                        </a:rPr>
                        <a:t>Disempowered</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ct val="115000"/>
                        </a:lnSpc>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192</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ct val="115000"/>
                        </a:lnSpc>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76.2</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542093997"/>
                  </a:ext>
                </a:extLst>
              </a:tr>
              <a:tr h="135082">
                <a:tc>
                  <a:txBody>
                    <a:bodyPr/>
                    <a:lstStyle/>
                    <a:p>
                      <a:pPr marL="0" marR="0">
                        <a:lnSpc>
                          <a:spcPct val="115000"/>
                        </a:lnSpc>
                        <a:spcBef>
                          <a:spcPts val="0"/>
                        </a:spcBef>
                        <a:spcAft>
                          <a:spcPts val="1000"/>
                        </a:spcAft>
                      </a:pPr>
                      <a:r>
                        <a:rPr lang="en-GB" sz="800" b="1">
                          <a:effectLst/>
                          <a:latin typeface="Times New Roman" panose="02020603050405020304" pitchFamily="18" charset="0"/>
                          <a:ea typeface="Times New Roman" panose="02020603050405020304" pitchFamily="18" charset="0"/>
                          <a:cs typeface="Times New Roman" panose="02020603050405020304" pitchFamily="18" charset="0"/>
                        </a:rPr>
                        <a:t>Access to and decisions regarding credit</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GB" sz="8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GB" sz="8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015929106"/>
                  </a:ext>
                </a:extLst>
              </a:tr>
              <a:tr h="135082">
                <a:tc>
                  <a:txBody>
                    <a:bodyPr/>
                    <a:lstStyle/>
                    <a:p>
                      <a:pPr marL="0" marR="0" indent="621665">
                        <a:lnSpc>
                          <a:spcPct val="115000"/>
                        </a:lnSpc>
                        <a:spcBef>
                          <a:spcPts val="0"/>
                        </a:spcBef>
                        <a:spcAft>
                          <a:spcPts val="1000"/>
                        </a:spcAft>
                      </a:pPr>
                      <a:r>
                        <a:rPr lang="en-GB" sz="800">
                          <a:effectLst/>
                          <a:latin typeface="Times New Roman" panose="02020603050405020304" pitchFamily="18" charset="0"/>
                          <a:ea typeface="Times New Roman" panose="02020603050405020304" pitchFamily="18" charset="0"/>
                          <a:cs typeface="Times New Roman" panose="02020603050405020304" pitchFamily="18" charset="0"/>
                        </a:rPr>
                        <a:t>Empowered</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ct val="115000"/>
                        </a:lnSpc>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46</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ct val="115000"/>
                        </a:lnSpc>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18.3</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77647823"/>
                  </a:ext>
                </a:extLst>
              </a:tr>
              <a:tr h="135082">
                <a:tc>
                  <a:txBody>
                    <a:bodyPr/>
                    <a:lstStyle/>
                    <a:p>
                      <a:pPr marL="0" marR="0">
                        <a:lnSpc>
                          <a:spcPct val="115000"/>
                        </a:lnSpc>
                        <a:spcBef>
                          <a:spcPts val="0"/>
                        </a:spcBef>
                        <a:spcAft>
                          <a:spcPts val="1000"/>
                        </a:spcAft>
                      </a:pPr>
                      <a:r>
                        <a:rPr lang="en-GB" sz="800">
                          <a:effectLst/>
                          <a:latin typeface="Times New Roman" panose="02020603050405020304" pitchFamily="18" charset="0"/>
                          <a:ea typeface="Times New Roman" panose="02020603050405020304" pitchFamily="18" charset="0"/>
                          <a:cs typeface="Times New Roman" panose="02020603050405020304" pitchFamily="18" charset="0"/>
                        </a:rPr>
                        <a:t>Disempowered</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ct val="115000"/>
                        </a:lnSpc>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206</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ct val="115000"/>
                        </a:lnSpc>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81.7</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4045963532"/>
                  </a:ext>
                </a:extLst>
              </a:tr>
              <a:tr h="135082">
                <a:tc>
                  <a:txBody>
                    <a:bodyPr/>
                    <a:lstStyle/>
                    <a:p>
                      <a:pPr marL="0" marR="0">
                        <a:lnSpc>
                          <a:spcPct val="115000"/>
                        </a:lnSpc>
                        <a:spcBef>
                          <a:spcPts val="0"/>
                        </a:spcBef>
                        <a:spcAft>
                          <a:spcPts val="1000"/>
                        </a:spcAft>
                      </a:pPr>
                      <a:r>
                        <a:rPr lang="en-GB" sz="800" b="1">
                          <a:effectLst/>
                          <a:latin typeface="Times New Roman" panose="02020603050405020304" pitchFamily="18" charset="0"/>
                          <a:ea typeface="Times New Roman" panose="02020603050405020304" pitchFamily="18" charset="0"/>
                          <a:cs typeface="Times New Roman" panose="02020603050405020304" pitchFamily="18" charset="0"/>
                        </a:rPr>
                        <a:t>Control over use of income </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GB" sz="8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GB" sz="8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516523870"/>
                  </a:ext>
                </a:extLst>
              </a:tr>
              <a:tr h="135082">
                <a:tc>
                  <a:txBody>
                    <a:bodyPr/>
                    <a:lstStyle/>
                    <a:p>
                      <a:pPr marL="0" marR="0" indent="621665">
                        <a:lnSpc>
                          <a:spcPct val="115000"/>
                        </a:lnSpc>
                        <a:spcBef>
                          <a:spcPts val="0"/>
                        </a:spcBef>
                        <a:spcAft>
                          <a:spcPts val="1000"/>
                        </a:spcAft>
                      </a:pPr>
                      <a:r>
                        <a:rPr lang="en-GB" sz="800">
                          <a:effectLst/>
                          <a:latin typeface="Times New Roman" panose="02020603050405020304" pitchFamily="18" charset="0"/>
                          <a:ea typeface="Times New Roman" panose="02020603050405020304" pitchFamily="18" charset="0"/>
                          <a:cs typeface="Times New Roman" panose="02020603050405020304" pitchFamily="18" charset="0"/>
                        </a:rPr>
                        <a:t>Empowered</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ct val="115000"/>
                        </a:lnSpc>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133</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ct val="115000"/>
                        </a:lnSpc>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53.0</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487656647"/>
                  </a:ext>
                </a:extLst>
              </a:tr>
              <a:tr h="135082">
                <a:tc>
                  <a:txBody>
                    <a:bodyPr/>
                    <a:lstStyle/>
                    <a:p>
                      <a:pPr marL="0" marR="0">
                        <a:lnSpc>
                          <a:spcPct val="115000"/>
                        </a:lnSpc>
                        <a:spcBef>
                          <a:spcPts val="0"/>
                        </a:spcBef>
                        <a:spcAft>
                          <a:spcPts val="1000"/>
                        </a:spcAft>
                      </a:pPr>
                      <a:r>
                        <a:rPr lang="en-GB" sz="800">
                          <a:effectLst/>
                          <a:latin typeface="Times New Roman" panose="02020603050405020304" pitchFamily="18" charset="0"/>
                          <a:ea typeface="Times New Roman" panose="02020603050405020304" pitchFamily="18" charset="0"/>
                          <a:cs typeface="Times New Roman" panose="02020603050405020304" pitchFamily="18" charset="0"/>
                        </a:rPr>
                        <a:t>Disempowered</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ct val="115000"/>
                        </a:lnSpc>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118</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ct val="115000"/>
                        </a:lnSpc>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47.0</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2256781"/>
                  </a:ext>
                </a:extLst>
              </a:tr>
              <a:tr h="135082">
                <a:tc>
                  <a:txBody>
                    <a:bodyPr/>
                    <a:lstStyle/>
                    <a:p>
                      <a:pPr marL="0" marR="0">
                        <a:lnSpc>
                          <a:spcPct val="115000"/>
                        </a:lnSpc>
                        <a:spcBef>
                          <a:spcPts val="0"/>
                        </a:spcBef>
                        <a:spcAft>
                          <a:spcPts val="1000"/>
                        </a:spcAft>
                      </a:pPr>
                      <a:r>
                        <a:rPr lang="en-GB" sz="800" b="1">
                          <a:effectLst/>
                          <a:latin typeface="Times New Roman" panose="02020603050405020304" pitchFamily="18" charset="0"/>
                          <a:ea typeface="Times New Roman" panose="02020603050405020304" pitchFamily="18" charset="0"/>
                          <a:cs typeface="Times New Roman" panose="02020603050405020304" pitchFamily="18" charset="0"/>
                        </a:rPr>
                        <a:t>Group membership </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GB" sz="8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GB" sz="8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620954073"/>
                  </a:ext>
                </a:extLst>
              </a:tr>
              <a:tr h="135082">
                <a:tc>
                  <a:txBody>
                    <a:bodyPr/>
                    <a:lstStyle/>
                    <a:p>
                      <a:pPr marL="0" marR="0" indent="621665">
                        <a:lnSpc>
                          <a:spcPct val="115000"/>
                        </a:lnSpc>
                        <a:spcBef>
                          <a:spcPts val="0"/>
                        </a:spcBef>
                        <a:spcAft>
                          <a:spcPts val="1000"/>
                        </a:spcAft>
                      </a:pPr>
                      <a:r>
                        <a:rPr lang="en-GB" sz="800">
                          <a:effectLst/>
                          <a:latin typeface="Times New Roman" panose="02020603050405020304" pitchFamily="18" charset="0"/>
                          <a:ea typeface="Times New Roman" panose="02020603050405020304" pitchFamily="18" charset="0"/>
                          <a:cs typeface="Times New Roman" panose="02020603050405020304" pitchFamily="18" charset="0"/>
                        </a:rPr>
                        <a:t>Empowered  </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ct val="115000"/>
                        </a:lnSpc>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149</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ct val="115000"/>
                        </a:lnSpc>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59.1</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949262991"/>
                  </a:ext>
                </a:extLst>
              </a:tr>
              <a:tr h="135082">
                <a:tc>
                  <a:txBody>
                    <a:bodyPr/>
                    <a:lstStyle/>
                    <a:p>
                      <a:pPr marL="0" marR="0">
                        <a:lnSpc>
                          <a:spcPct val="115000"/>
                        </a:lnSpc>
                        <a:spcBef>
                          <a:spcPts val="0"/>
                        </a:spcBef>
                        <a:spcAft>
                          <a:spcPts val="1000"/>
                        </a:spcAft>
                      </a:pPr>
                      <a:r>
                        <a:rPr lang="en-GB" sz="800">
                          <a:effectLst/>
                          <a:latin typeface="Times New Roman" panose="02020603050405020304" pitchFamily="18" charset="0"/>
                          <a:ea typeface="Times New Roman" panose="02020603050405020304" pitchFamily="18" charset="0"/>
                          <a:cs typeface="Times New Roman" panose="02020603050405020304" pitchFamily="18" charset="0"/>
                        </a:rPr>
                        <a:t>Disempowered</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ct val="115000"/>
                        </a:lnSpc>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103</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ct val="115000"/>
                        </a:lnSpc>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40.9</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808265474"/>
                  </a:ext>
                </a:extLst>
              </a:tr>
              <a:tr h="135082">
                <a:tc>
                  <a:txBody>
                    <a:bodyPr/>
                    <a:lstStyle/>
                    <a:p>
                      <a:pPr marL="0" marR="38100">
                        <a:lnSpc>
                          <a:spcPct val="115000"/>
                        </a:lnSpc>
                        <a:spcBef>
                          <a:spcPts val="0"/>
                        </a:spcBef>
                        <a:spcAft>
                          <a:spcPts val="1000"/>
                        </a:spcAft>
                      </a:pPr>
                      <a:r>
                        <a:rPr lang="en-GB" sz="800" b="1">
                          <a:effectLst/>
                          <a:latin typeface="Times New Roman" panose="02020603050405020304" pitchFamily="18" charset="0"/>
                          <a:ea typeface="Times New Roman" panose="02020603050405020304" pitchFamily="18" charset="0"/>
                          <a:cs typeface="Times New Roman" panose="02020603050405020304" pitchFamily="18" charset="0"/>
                        </a:rPr>
                        <a:t>Workload less </a:t>
                      </a:r>
                      <a:r>
                        <a:rPr lang="en-US" sz="800" b="1">
                          <a:effectLst/>
                          <a:latin typeface="Times New Roman" panose="02020603050405020304" pitchFamily="18" charset="0"/>
                          <a:ea typeface="Times New Roman" panose="02020603050405020304" pitchFamily="18" charset="0"/>
                          <a:cs typeface="Times New Roman" panose="02020603050405020304" pitchFamily="18" charset="0"/>
                        </a:rPr>
                        <a:t>than 10.5 hours a day</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GB" sz="8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GB" sz="8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875229341"/>
                  </a:ext>
                </a:extLst>
              </a:tr>
              <a:tr h="135082">
                <a:tc>
                  <a:txBody>
                    <a:bodyPr/>
                    <a:lstStyle/>
                    <a:p>
                      <a:pPr marL="0" marR="0" indent="621665">
                        <a:lnSpc>
                          <a:spcPct val="115000"/>
                        </a:lnSpc>
                        <a:spcBef>
                          <a:spcPts val="0"/>
                        </a:spcBef>
                        <a:spcAft>
                          <a:spcPts val="1000"/>
                        </a:spcAft>
                      </a:pPr>
                      <a:r>
                        <a:rPr lang="en-GB" sz="800">
                          <a:effectLst/>
                          <a:latin typeface="Times New Roman" panose="02020603050405020304" pitchFamily="18" charset="0"/>
                          <a:ea typeface="Times New Roman" panose="02020603050405020304" pitchFamily="18" charset="0"/>
                          <a:cs typeface="Times New Roman" panose="02020603050405020304" pitchFamily="18" charset="0"/>
                        </a:rPr>
                        <a:t>Empowered</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ct val="115000"/>
                        </a:lnSpc>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91</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ct val="115000"/>
                        </a:lnSpc>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36.1</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32804216"/>
                  </a:ext>
                </a:extLst>
              </a:tr>
              <a:tr h="135082">
                <a:tc>
                  <a:txBody>
                    <a:bodyPr/>
                    <a:lstStyle/>
                    <a:p>
                      <a:pPr marL="0" marR="0">
                        <a:lnSpc>
                          <a:spcPct val="115000"/>
                        </a:lnSpc>
                        <a:spcBef>
                          <a:spcPts val="0"/>
                        </a:spcBef>
                        <a:spcAft>
                          <a:spcPts val="1000"/>
                        </a:spcAft>
                      </a:pPr>
                      <a:r>
                        <a:rPr lang="en-GB" sz="800">
                          <a:effectLst/>
                          <a:latin typeface="Times New Roman" panose="02020603050405020304" pitchFamily="18" charset="0"/>
                          <a:ea typeface="Times New Roman" panose="02020603050405020304" pitchFamily="18" charset="0"/>
                          <a:cs typeface="Times New Roman" panose="02020603050405020304" pitchFamily="18" charset="0"/>
                        </a:rPr>
                        <a:t>Disempowered</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ct val="115000"/>
                        </a:lnSpc>
                        <a:spcBef>
                          <a:spcPts val="0"/>
                        </a:spcBef>
                        <a:spcAft>
                          <a:spcPts val="0"/>
                        </a:spcAft>
                      </a:pPr>
                      <a:r>
                        <a:rPr lang="en-US" sz="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161</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nSpc>
                          <a:spcPct val="115000"/>
                        </a:lnSpc>
                        <a:spcBef>
                          <a:spcPts val="0"/>
                        </a:spcBef>
                        <a:spcAft>
                          <a:spcPts val="0"/>
                        </a:spcAft>
                      </a:pPr>
                      <a:r>
                        <a:rPr lang="en-US" sz="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63.9</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297" marR="51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318712789"/>
                  </a:ext>
                </a:extLst>
              </a:tr>
            </a:tbl>
          </a:graphicData>
        </a:graphic>
      </p:graphicFrame>
    </p:spTree>
    <p:extLst>
      <p:ext uri="{BB962C8B-B14F-4D97-AF65-F5344CB8AC3E}">
        <p14:creationId xmlns:p14="http://schemas.microsoft.com/office/powerpoint/2010/main" val="215335581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3212846-2AA1-4115-835E-4D491D9CE7C6}"/>
              </a:ext>
            </a:extLst>
          </p:cNvPr>
          <p:cNvSpPr>
            <a:spLocks noGrp="1"/>
          </p:cNvSpPr>
          <p:nvPr>
            <p:ph type="title"/>
          </p:nvPr>
        </p:nvSpPr>
        <p:spPr/>
        <p:txBody>
          <a:bodyPr>
            <a:normAutofit fontScale="90000"/>
          </a:bodyPr>
          <a:lstStyle/>
          <a:p>
            <a:r>
              <a:rPr lang="en-US" sz="3100" b="1" dirty="0"/>
              <a:t/>
            </a:r>
            <a:br>
              <a:rPr lang="en-US" sz="3100" b="1" dirty="0"/>
            </a:br>
            <a:r>
              <a:rPr lang="en-US" sz="3100" b="1" dirty="0"/>
              <a:t/>
            </a:r>
            <a:br>
              <a:rPr lang="en-US" sz="3100" b="1" dirty="0"/>
            </a:br>
            <a:r>
              <a:rPr lang="en-US" sz="3100" b="1" dirty="0"/>
              <a:t/>
            </a:r>
            <a:br>
              <a:rPr lang="en-US" sz="3100" b="1" dirty="0"/>
            </a:br>
            <a:r>
              <a:rPr lang="en-US" sz="3100" b="1" dirty="0"/>
              <a:t/>
            </a:r>
            <a:br>
              <a:rPr lang="en-US" sz="3100" b="1" dirty="0"/>
            </a:br>
            <a:r>
              <a:rPr lang="en-US" sz="3100" b="1" dirty="0"/>
              <a:t/>
            </a:r>
            <a:br>
              <a:rPr lang="en-US" sz="3100" b="1" dirty="0"/>
            </a:br>
            <a:r>
              <a:rPr lang="en-US" sz="3100" b="1" dirty="0"/>
              <a:t/>
            </a:r>
            <a:br>
              <a:rPr lang="en-US" sz="3100" b="1" dirty="0"/>
            </a:br>
            <a:r>
              <a:rPr lang="en-US" sz="3100" b="1" dirty="0"/>
              <a:t/>
            </a:r>
            <a:br>
              <a:rPr lang="en-US" sz="3100" b="1" dirty="0"/>
            </a:br>
            <a:r>
              <a:rPr lang="en-US" sz="3100" b="1" dirty="0"/>
              <a:t/>
            </a:r>
            <a:br>
              <a:rPr lang="en-US" sz="3100" b="1" dirty="0"/>
            </a:br>
            <a:r>
              <a:rPr lang="en-US" sz="3100" b="1" dirty="0"/>
              <a:t/>
            </a:r>
            <a:br>
              <a:rPr lang="en-US" sz="3100" b="1" dirty="0"/>
            </a:br>
            <a:r>
              <a:rPr lang="en-US" sz="3100" b="1" dirty="0"/>
              <a:t/>
            </a:r>
            <a:br>
              <a:rPr lang="en-US" sz="3100" b="1" dirty="0"/>
            </a:br>
            <a:r>
              <a:rPr lang="en-US" sz="3100" b="1" dirty="0"/>
              <a:t/>
            </a:r>
            <a:br>
              <a:rPr lang="en-US" sz="3100" b="1" dirty="0"/>
            </a:br>
            <a:r>
              <a:rPr lang="en-US" sz="3100" b="1" dirty="0"/>
              <a:t/>
            </a:r>
            <a:br>
              <a:rPr lang="en-US" sz="3100" b="1" dirty="0"/>
            </a:br>
            <a:r>
              <a:rPr lang="en-US" sz="3100" b="1" dirty="0"/>
              <a:t>Relationship between </a:t>
            </a:r>
            <a:r>
              <a:rPr lang="en-GB" sz="3100" b="1" dirty="0"/>
              <a:t>Aggregate 5DE </a:t>
            </a:r>
            <a:r>
              <a:rPr lang="en-US" sz="3100" b="1" dirty="0"/>
              <a:t>minimum dietary diversity</a:t>
            </a:r>
            <a:br>
              <a:rPr lang="en-US" sz="3100" b="1" dirty="0"/>
            </a:br>
            <a:r>
              <a:rPr lang="en-US" sz="3100" b="1" dirty="0"/>
              <a:t/>
            </a:r>
            <a:br>
              <a:rPr lang="en-US" sz="3100" b="1" dirty="0"/>
            </a:br>
            <a:r>
              <a:rPr lang="en-GB" dirty="0"/>
              <a:t>The key determinants of meeting minimum dietary diversity (MDD) were age of child, </a:t>
            </a:r>
            <a:r>
              <a:rPr lang="en-US" dirty="0"/>
              <a:t>access to and decisions regarding credit, mothers’ nutritional knowledge, livestock production diversity and empowerment in aggregate 5DE </a:t>
            </a:r>
            <a:br>
              <a:rPr lang="en-US" dirty="0"/>
            </a:br>
            <a:endParaRPr lang="en-US" dirty="0"/>
          </a:p>
        </p:txBody>
      </p:sp>
    </p:spTree>
    <p:extLst>
      <p:ext uri="{BB962C8B-B14F-4D97-AF65-F5344CB8AC3E}">
        <p14:creationId xmlns:p14="http://schemas.microsoft.com/office/powerpoint/2010/main" val="133462708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04948DC-BF8F-4072-A37F-234898A78383}"/>
              </a:ext>
            </a:extLst>
          </p:cNvPr>
          <p:cNvSpPr>
            <a:spLocks noGrp="1"/>
          </p:cNvSpPr>
          <p:nvPr>
            <p:ph type="title"/>
          </p:nvPr>
        </p:nvSpPr>
        <p:spPr/>
        <p:txBody>
          <a:bodyPr>
            <a:normAutofit fontScale="90000"/>
          </a:bodyPr>
          <a:lstStyle/>
          <a:p>
            <a:r>
              <a:rPr lang="en-US" sz="3600" b="1" dirty="0"/>
              <a:t/>
            </a:r>
            <a:br>
              <a:rPr lang="en-US" sz="3600" b="1" dirty="0"/>
            </a:br>
            <a:r>
              <a:rPr lang="en-US" sz="3600" b="1" dirty="0"/>
              <a:t/>
            </a:r>
            <a:br>
              <a:rPr lang="en-US" sz="3600" b="1" dirty="0"/>
            </a:br>
            <a:r>
              <a:rPr lang="en-US" sz="3600" b="1" dirty="0"/>
              <a:t/>
            </a:r>
            <a:br>
              <a:rPr lang="en-US" sz="3600" b="1" dirty="0"/>
            </a:br>
            <a:r>
              <a:rPr lang="en-US" sz="3600" b="1" dirty="0"/>
              <a:t>Relationship between </a:t>
            </a:r>
            <a:r>
              <a:rPr lang="en-GB" sz="3600" b="1" dirty="0"/>
              <a:t>Aggregate 5DE </a:t>
            </a:r>
            <a:r>
              <a:rPr lang="en-US" sz="3600" b="1" dirty="0"/>
              <a:t>minimum dietary diversity</a:t>
            </a:r>
            <a:r>
              <a:rPr lang="en-US" b="1" dirty="0"/>
              <a:t/>
            </a:r>
            <a:br>
              <a:rPr lang="en-US" b="1" dirty="0"/>
            </a:br>
            <a:r>
              <a:rPr lang="en-US" b="1" dirty="0"/>
              <a:t/>
            </a:r>
            <a:br>
              <a:rPr lang="en-US" b="1" dirty="0"/>
            </a:br>
            <a:r>
              <a:rPr lang="en-US" b="1" dirty="0"/>
              <a:t/>
            </a:r>
            <a:br>
              <a:rPr lang="en-US" b="1" dirty="0"/>
            </a:br>
            <a:endParaRPr lang="en-US" dirty="0"/>
          </a:p>
        </p:txBody>
      </p:sp>
      <p:graphicFrame>
        <p:nvGraphicFramePr>
          <p:cNvPr id="4" name="Table 3">
            <a:extLst>
              <a:ext uri="{FF2B5EF4-FFF2-40B4-BE49-F238E27FC236}">
                <a16:creationId xmlns:a16="http://schemas.microsoft.com/office/drawing/2014/main" xmlns="" id="{43390360-FDFD-4E14-86BB-AEFC5BE30311}"/>
              </a:ext>
            </a:extLst>
          </p:cNvPr>
          <p:cNvGraphicFramePr>
            <a:graphicFrameLocks noGrp="1"/>
          </p:cNvGraphicFramePr>
          <p:nvPr>
            <p:extLst>
              <p:ext uri="{D42A27DB-BD31-4B8C-83A1-F6EECF244321}">
                <p14:modId xmlns:p14="http://schemas.microsoft.com/office/powerpoint/2010/main" val="42630043"/>
              </p:ext>
            </p:extLst>
          </p:nvPr>
        </p:nvGraphicFramePr>
        <p:xfrm>
          <a:off x="591582" y="2286000"/>
          <a:ext cx="8229601" cy="3733803"/>
        </p:xfrm>
        <a:graphic>
          <a:graphicData uri="http://schemas.openxmlformats.org/drawingml/2006/table">
            <a:tbl>
              <a:tblPr>
                <a:tableStyleId>{5C22544A-7EE6-4342-B048-85BDC9FD1C3A}</a:tableStyleId>
              </a:tblPr>
              <a:tblGrid>
                <a:gridCol w="170418">
                  <a:extLst>
                    <a:ext uri="{9D8B030D-6E8A-4147-A177-3AD203B41FA5}">
                      <a16:colId xmlns:a16="http://schemas.microsoft.com/office/drawing/2014/main" xmlns="" val="2384994275"/>
                    </a:ext>
                  </a:extLst>
                </a:gridCol>
                <a:gridCol w="3124200">
                  <a:extLst>
                    <a:ext uri="{9D8B030D-6E8A-4147-A177-3AD203B41FA5}">
                      <a16:colId xmlns:a16="http://schemas.microsoft.com/office/drawing/2014/main" xmlns="" val="239663936"/>
                    </a:ext>
                  </a:extLst>
                </a:gridCol>
                <a:gridCol w="1507453">
                  <a:extLst>
                    <a:ext uri="{9D8B030D-6E8A-4147-A177-3AD203B41FA5}">
                      <a16:colId xmlns:a16="http://schemas.microsoft.com/office/drawing/2014/main" xmlns="" val="3342185738"/>
                    </a:ext>
                  </a:extLst>
                </a:gridCol>
                <a:gridCol w="856557">
                  <a:extLst>
                    <a:ext uri="{9D8B030D-6E8A-4147-A177-3AD203B41FA5}">
                      <a16:colId xmlns:a16="http://schemas.microsoft.com/office/drawing/2014/main" xmlns="" val="2671402600"/>
                    </a:ext>
                  </a:extLst>
                </a:gridCol>
                <a:gridCol w="856557">
                  <a:extLst>
                    <a:ext uri="{9D8B030D-6E8A-4147-A177-3AD203B41FA5}">
                      <a16:colId xmlns:a16="http://schemas.microsoft.com/office/drawing/2014/main" xmlns="" val="3387309191"/>
                    </a:ext>
                  </a:extLst>
                </a:gridCol>
                <a:gridCol w="857208">
                  <a:extLst>
                    <a:ext uri="{9D8B030D-6E8A-4147-A177-3AD203B41FA5}">
                      <a16:colId xmlns:a16="http://schemas.microsoft.com/office/drawing/2014/main" xmlns="" val="2265406581"/>
                    </a:ext>
                  </a:extLst>
                </a:gridCol>
                <a:gridCol w="857208">
                  <a:extLst>
                    <a:ext uri="{9D8B030D-6E8A-4147-A177-3AD203B41FA5}">
                      <a16:colId xmlns:a16="http://schemas.microsoft.com/office/drawing/2014/main" xmlns="" val="1579184262"/>
                    </a:ext>
                  </a:extLst>
                </a:gridCol>
              </a:tblGrid>
              <a:tr h="281847">
                <a:tc rowSpan="2" gridSpan="2">
                  <a:txBody>
                    <a:bodyPr/>
                    <a:lstStyle/>
                    <a:p>
                      <a:pPr marL="0" marR="0">
                        <a:lnSpc>
                          <a:spcPct val="115000"/>
                        </a:lnSpc>
                        <a:spcBef>
                          <a:spcPts val="0"/>
                        </a:spcBef>
                        <a:spcAft>
                          <a:spcPts val="0"/>
                        </a:spcAft>
                      </a:pPr>
                      <a:r>
                        <a:rPr lang="en-US" sz="1000">
                          <a:effectLst/>
                        </a:rPr>
                        <a:t> </a:t>
                      </a:r>
                      <a:endParaRPr lang="en-US"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b"/>
                </a:tc>
                <a:tc rowSpan="2" hMerge="1">
                  <a:txBody>
                    <a:bodyPr/>
                    <a:lstStyle/>
                    <a:p>
                      <a:endParaRPr lang="en-US"/>
                    </a:p>
                  </a:txBody>
                  <a:tcPr/>
                </a:tc>
                <a:tc rowSpan="2">
                  <a:txBody>
                    <a:bodyPr/>
                    <a:lstStyle/>
                    <a:p>
                      <a:pPr marL="38100" marR="38100" algn="ctr">
                        <a:lnSpc>
                          <a:spcPct val="115000"/>
                        </a:lnSpc>
                        <a:spcBef>
                          <a:spcPts val="0"/>
                        </a:spcBef>
                        <a:spcAft>
                          <a:spcPts val="0"/>
                        </a:spcAft>
                      </a:pPr>
                      <a:r>
                        <a:rPr lang="en-US" sz="1000">
                          <a:effectLst/>
                        </a:rPr>
                        <a:t>Wald</a:t>
                      </a:r>
                      <a:endParaRPr lang="en-US"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b"/>
                </a:tc>
                <a:tc rowSpan="2">
                  <a:txBody>
                    <a:bodyPr/>
                    <a:lstStyle/>
                    <a:p>
                      <a:pPr marL="38100" marR="38100" algn="ctr">
                        <a:lnSpc>
                          <a:spcPct val="115000"/>
                        </a:lnSpc>
                        <a:spcBef>
                          <a:spcPts val="0"/>
                        </a:spcBef>
                        <a:spcAft>
                          <a:spcPts val="0"/>
                        </a:spcAft>
                      </a:pPr>
                      <a:r>
                        <a:rPr lang="en-US" sz="1000">
                          <a:effectLst/>
                        </a:rPr>
                        <a:t>Sig.</a:t>
                      </a:r>
                      <a:endParaRPr lang="en-US"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b"/>
                </a:tc>
                <a:tc rowSpan="2">
                  <a:txBody>
                    <a:bodyPr/>
                    <a:lstStyle/>
                    <a:p>
                      <a:pPr marL="38100" marR="38100" algn="ctr">
                        <a:lnSpc>
                          <a:spcPct val="115000"/>
                        </a:lnSpc>
                        <a:spcBef>
                          <a:spcPts val="0"/>
                        </a:spcBef>
                        <a:spcAft>
                          <a:spcPts val="0"/>
                        </a:spcAft>
                      </a:pPr>
                      <a:r>
                        <a:rPr lang="en-US" sz="1000">
                          <a:effectLst/>
                        </a:rPr>
                        <a:t>Exp(B)</a:t>
                      </a:r>
                      <a:endParaRPr lang="en-US"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b"/>
                </a:tc>
                <a:tc gridSpan="2">
                  <a:txBody>
                    <a:bodyPr/>
                    <a:lstStyle/>
                    <a:p>
                      <a:pPr marL="38100" marR="38100" algn="ctr">
                        <a:lnSpc>
                          <a:spcPct val="115000"/>
                        </a:lnSpc>
                        <a:spcBef>
                          <a:spcPts val="0"/>
                        </a:spcBef>
                        <a:spcAft>
                          <a:spcPts val="0"/>
                        </a:spcAft>
                      </a:pPr>
                      <a:r>
                        <a:rPr lang="en-US" sz="1000">
                          <a:effectLst/>
                        </a:rPr>
                        <a:t>95% C.I.for EXP(β)</a:t>
                      </a:r>
                      <a:endParaRPr lang="en-US"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b"/>
                </a:tc>
                <a:tc hMerge="1">
                  <a:txBody>
                    <a:bodyPr/>
                    <a:lstStyle/>
                    <a:p>
                      <a:endParaRPr lang="en-US"/>
                    </a:p>
                  </a:txBody>
                  <a:tcPr/>
                </a:tc>
                <a:extLst>
                  <a:ext uri="{0D108BD9-81ED-4DB2-BD59-A6C34878D82A}">
                    <a16:rowId xmlns:a16="http://schemas.microsoft.com/office/drawing/2014/main" xmlns="" val="3813553185"/>
                  </a:ext>
                </a:extLst>
              </a:tr>
              <a:tr h="210018">
                <a:tc gridSpan="2" vMerge="1">
                  <a:txBody>
                    <a:bodyPr/>
                    <a:lstStyle/>
                    <a:p>
                      <a:endParaRPr lang="en-US"/>
                    </a:p>
                  </a:txBody>
                  <a:tcPr/>
                </a:tc>
                <a:tc hMerge="1"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38100" marR="38100" algn="ctr">
                        <a:lnSpc>
                          <a:spcPct val="115000"/>
                        </a:lnSpc>
                        <a:spcBef>
                          <a:spcPts val="0"/>
                        </a:spcBef>
                        <a:spcAft>
                          <a:spcPts val="0"/>
                        </a:spcAft>
                      </a:pPr>
                      <a:r>
                        <a:rPr lang="en-US" sz="1000">
                          <a:effectLst/>
                        </a:rPr>
                        <a:t>Lower</a:t>
                      </a:r>
                      <a:endParaRPr lang="en-US"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b"/>
                </a:tc>
                <a:tc>
                  <a:txBody>
                    <a:bodyPr/>
                    <a:lstStyle/>
                    <a:p>
                      <a:pPr marL="38100" marR="38100" algn="ctr">
                        <a:lnSpc>
                          <a:spcPct val="115000"/>
                        </a:lnSpc>
                        <a:spcBef>
                          <a:spcPts val="0"/>
                        </a:spcBef>
                        <a:spcAft>
                          <a:spcPts val="0"/>
                        </a:spcAft>
                      </a:pPr>
                      <a:r>
                        <a:rPr lang="en-US" sz="1000">
                          <a:effectLst/>
                        </a:rPr>
                        <a:t>Upper</a:t>
                      </a:r>
                      <a:endParaRPr lang="en-US"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xmlns="" val="391015795"/>
                  </a:ext>
                </a:extLst>
              </a:tr>
              <a:tr h="656245">
                <a:tc rowSpan="8">
                  <a:txBody>
                    <a:bodyPr/>
                    <a:lstStyle/>
                    <a:p>
                      <a:pPr marL="0" marR="38100">
                        <a:lnSpc>
                          <a:spcPct val="115000"/>
                        </a:lnSpc>
                        <a:spcBef>
                          <a:spcPts val="0"/>
                        </a:spcBef>
                        <a:spcAft>
                          <a:spcPts val="0"/>
                        </a:spcAft>
                      </a:pPr>
                      <a:r>
                        <a:rPr lang="en-US" sz="1000">
                          <a:effectLst/>
                        </a:rPr>
                        <a:t> </a:t>
                      </a:r>
                      <a:endParaRPr lang="en-US"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tc>
                <a:tc>
                  <a:txBody>
                    <a:bodyPr/>
                    <a:lstStyle/>
                    <a:p>
                      <a:pPr marL="0" marR="38100">
                        <a:lnSpc>
                          <a:spcPct val="115000"/>
                        </a:lnSpc>
                        <a:spcBef>
                          <a:spcPts val="0"/>
                        </a:spcBef>
                        <a:spcAft>
                          <a:spcPts val="0"/>
                        </a:spcAft>
                      </a:pPr>
                      <a:r>
                        <a:rPr lang="en-US" sz="1000" dirty="0">
                          <a:effectLst/>
                        </a:rPr>
                        <a:t>Access to and decisions regarding credit (Empowered)</a:t>
                      </a:r>
                      <a:endParaRPr lang="en-US" sz="9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tc>
                <a:tc>
                  <a:txBody>
                    <a:bodyPr/>
                    <a:lstStyle/>
                    <a:p>
                      <a:pPr marL="38100" marR="38100">
                        <a:lnSpc>
                          <a:spcPct val="115000"/>
                        </a:lnSpc>
                        <a:spcBef>
                          <a:spcPts val="0"/>
                        </a:spcBef>
                        <a:spcAft>
                          <a:spcPts val="0"/>
                        </a:spcAft>
                      </a:pPr>
                      <a:r>
                        <a:rPr lang="en-US" sz="1000">
                          <a:effectLst/>
                        </a:rPr>
                        <a:t>4.149</a:t>
                      </a:r>
                      <a:endParaRPr lang="en-US"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38100" marR="38100">
                        <a:lnSpc>
                          <a:spcPct val="115000"/>
                        </a:lnSpc>
                        <a:spcBef>
                          <a:spcPts val="0"/>
                        </a:spcBef>
                        <a:spcAft>
                          <a:spcPts val="0"/>
                        </a:spcAft>
                      </a:pPr>
                      <a:r>
                        <a:rPr lang="en-US" sz="1000">
                          <a:effectLst/>
                        </a:rPr>
                        <a:t>0.04</a:t>
                      </a:r>
                      <a:endParaRPr lang="en-US"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38100" marR="38100">
                        <a:lnSpc>
                          <a:spcPct val="115000"/>
                        </a:lnSpc>
                        <a:spcBef>
                          <a:spcPts val="0"/>
                        </a:spcBef>
                        <a:spcAft>
                          <a:spcPts val="0"/>
                        </a:spcAft>
                      </a:pPr>
                      <a:r>
                        <a:rPr lang="en-US" sz="1000">
                          <a:effectLst/>
                        </a:rPr>
                        <a:t>2.25</a:t>
                      </a:r>
                      <a:endParaRPr lang="en-US"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38100" marR="38100">
                        <a:lnSpc>
                          <a:spcPct val="115000"/>
                        </a:lnSpc>
                        <a:spcBef>
                          <a:spcPts val="0"/>
                        </a:spcBef>
                        <a:spcAft>
                          <a:spcPts val="0"/>
                        </a:spcAft>
                      </a:pPr>
                      <a:r>
                        <a:rPr lang="en-US" sz="1000">
                          <a:effectLst/>
                        </a:rPr>
                        <a:t>1.03</a:t>
                      </a:r>
                      <a:endParaRPr lang="en-US"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38100" marR="38100">
                        <a:lnSpc>
                          <a:spcPct val="115000"/>
                        </a:lnSpc>
                        <a:spcBef>
                          <a:spcPts val="0"/>
                        </a:spcBef>
                        <a:spcAft>
                          <a:spcPts val="0"/>
                        </a:spcAft>
                      </a:pPr>
                      <a:r>
                        <a:rPr lang="en-US" sz="1000">
                          <a:effectLst/>
                        </a:rPr>
                        <a:t>4.89</a:t>
                      </a:r>
                      <a:endParaRPr lang="en-US"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xmlns="" val="3198869092"/>
                  </a:ext>
                </a:extLst>
              </a:tr>
              <a:tr h="656245">
                <a:tc vMerge="1">
                  <a:txBody>
                    <a:bodyPr/>
                    <a:lstStyle/>
                    <a:p>
                      <a:endParaRPr lang="en-US"/>
                    </a:p>
                  </a:txBody>
                  <a:tcPr/>
                </a:tc>
                <a:tc>
                  <a:txBody>
                    <a:bodyPr/>
                    <a:lstStyle/>
                    <a:p>
                      <a:pPr marL="38100" marR="38100">
                        <a:lnSpc>
                          <a:spcPct val="115000"/>
                        </a:lnSpc>
                        <a:spcBef>
                          <a:spcPts val="0"/>
                        </a:spcBef>
                        <a:spcAft>
                          <a:spcPts val="0"/>
                        </a:spcAft>
                      </a:pPr>
                      <a:r>
                        <a:rPr lang="en-US" sz="1000" dirty="0">
                          <a:effectLst/>
                        </a:rPr>
                        <a:t>Low mother’s nutritional knowledge (NKS)</a:t>
                      </a:r>
                      <a:endParaRPr lang="en-US" sz="9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tc>
                <a:tc>
                  <a:txBody>
                    <a:bodyPr/>
                    <a:lstStyle/>
                    <a:p>
                      <a:pPr marL="38100" marR="38100">
                        <a:lnSpc>
                          <a:spcPct val="115000"/>
                        </a:lnSpc>
                        <a:spcBef>
                          <a:spcPts val="0"/>
                        </a:spcBef>
                        <a:spcAft>
                          <a:spcPts val="0"/>
                        </a:spcAft>
                      </a:pPr>
                      <a:r>
                        <a:rPr lang="en-US" sz="1000">
                          <a:effectLst/>
                        </a:rPr>
                        <a:t>4.995</a:t>
                      </a:r>
                      <a:endParaRPr lang="en-US"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38100" marR="38100">
                        <a:lnSpc>
                          <a:spcPct val="115000"/>
                        </a:lnSpc>
                        <a:spcBef>
                          <a:spcPts val="0"/>
                        </a:spcBef>
                        <a:spcAft>
                          <a:spcPts val="0"/>
                        </a:spcAft>
                      </a:pPr>
                      <a:r>
                        <a:rPr lang="en-US" sz="1000">
                          <a:effectLst/>
                        </a:rPr>
                        <a:t>0.03</a:t>
                      </a:r>
                      <a:endParaRPr lang="en-US"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38100" marR="38100">
                        <a:lnSpc>
                          <a:spcPct val="115000"/>
                        </a:lnSpc>
                        <a:spcBef>
                          <a:spcPts val="0"/>
                        </a:spcBef>
                        <a:spcAft>
                          <a:spcPts val="0"/>
                        </a:spcAft>
                      </a:pPr>
                      <a:r>
                        <a:rPr lang="en-US" sz="1000">
                          <a:effectLst/>
                        </a:rPr>
                        <a:t>0.53</a:t>
                      </a:r>
                      <a:endParaRPr lang="en-US"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38100" marR="38100">
                        <a:lnSpc>
                          <a:spcPct val="115000"/>
                        </a:lnSpc>
                        <a:spcBef>
                          <a:spcPts val="0"/>
                        </a:spcBef>
                        <a:spcAft>
                          <a:spcPts val="0"/>
                        </a:spcAft>
                      </a:pPr>
                      <a:r>
                        <a:rPr lang="en-US" sz="1000">
                          <a:effectLst/>
                        </a:rPr>
                        <a:t>0.30</a:t>
                      </a:r>
                      <a:endParaRPr lang="en-US"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38100" marR="38100">
                        <a:lnSpc>
                          <a:spcPct val="115000"/>
                        </a:lnSpc>
                        <a:spcBef>
                          <a:spcPts val="0"/>
                        </a:spcBef>
                        <a:spcAft>
                          <a:spcPts val="0"/>
                        </a:spcAft>
                      </a:pPr>
                      <a:r>
                        <a:rPr lang="en-US" sz="1000">
                          <a:effectLst/>
                        </a:rPr>
                        <a:t>0.93</a:t>
                      </a:r>
                      <a:endParaRPr lang="en-US"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xmlns="" val="89696354"/>
                  </a:ext>
                </a:extLst>
              </a:tr>
              <a:tr h="656245">
                <a:tc vMerge="1">
                  <a:txBody>
                    <a:bodyPr/>
                    <a:lstStyle/>
                    <a:p>
                      <a:endParaRPr lang="en-US"/>
                    </a:p>
                  </a:txBody>
                  <a:tcPr/>
                </a:tc>
                <a:tc>
                  <a:txBody>
                    <a:bodyPr/>
                    <a:lstStyle/>
                    <a:p>
                      <a:pPr marL="38100" marR="38100">
                        <a:lnSpc>
                          <a:spcPct val="115000"/>
                        </a:lnSpc>
                        <a:spcBef>
                          <a:spcPts val="0"/>
                        </a:spcBef>
                        <a:spcAft>
                          <a:spcPts val="0"/>
                        </a:spcAft>
                      </a:pPr>
                      <a:r>
                        <a:rPr lang="en-US" sz="1000">
                          <a:effectLst/>
                        </a:rPr>
                        <a:t>Livestock production diversity (Reference: At least 4)</a:t>
                      </a:r>
                      <a:endParaRPr lang="en-US"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tc>
                <a:tc>
                  <a:txBody>
                    <a:bodyPr/>
                    <a:lstStyle/>
                    <a:p>
                      <a:pPr marL="38100" marR="38100">
                        <a:lnSpc>
                          <a:spcPct val="115000"/>
                        </a:lnSpc>
                        <a:spcBef>
                          <a:spcPts val="0"/>
                        </a:spcBef>
                        <a:spcAft>
                          <a:spcPts val="0"/>
                        </a:spcAft>
                      </a:pPr>
                      <a:r>
                        <a:rPr lang="en-US" sz="1000">
                          <a:effectLst/>
                        </a:rPr>
                        <a:t>6.095</a:t>
                      </a:r>
                      <a:endParaRPr lang="en-US"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38100" marR="38100">
                        <a:lnSpc>
                          <a:spcPct val="115000"/>
                        </a:lnSpc>
                        <a:spcBef>
                          <a:spcPts val="0"/>
                        </a:spcBef>
                        <a:spcAft>
                          <a:spcPts val="0"/>
                        </a:spcAft>
                      </a:pPr>
                      <a:r>
                        <a:rPr lang="en-US" sz="1000">
                          <a:effectLst/>
                        </a:rPr>
                        <a:t>.047</a:t>
                      </a:r>
                      <a:endParaRPr lang="en-US"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0" marR="0">
                        <a:lnSpc>
                          <a:spcPct val="115000"/>
                        </a:lnSpc>
                        <a:spcBef>
                          <a:spcPts val="0"/>
                        </a:spcBef>
                        <a:spcAft>
                          <a:spcPts val="0"/>
                        </a:spcAft>
                      </a:pPr>
                      <a:r>
                        <a:rPr lang="en-US" sz="1000">
                          <a:effectLst/>
                        </a:rPr>
                        <a:t> </a:t>
                      </a:r>
                      <a:endParaRPr lang="en-US"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0" marR="0">
                        <a:lnSpc>
                          <a:spcPct val="115000"/>
                        </a:lnSpc>
                        <a:spcBef>
                          <a:spcPts val="0"/>
                        </a:spcBef>
                        <a:spcAft>
                          <a:spcPts val="0"/>
                        </a:spcAft>
                      </a:pPr>
                      <a:r>
                        <a:rPr lang="en-US" sz="1000">
                          <a:effectLst/>
                        </a:rPr>
                        <a:t> </a:t>
                      </a:r>
                      <a:endParaRPr lang="en-US"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0" marR="0">
                        <a:lnSpc>
                          <a:spcPct val="115000"/>
                        </a:lnSpc>
                        <a:spcBef>
                          <a:spcPts val="0"/>
                        </a:spcBef>
                        <a:spcAft>
                          <a:spcPts val="0"/>
                        </a:spcAft>
                      </a:pPr>
                      <a:r>
                        <a:rPr lang="en-US" sz="1000">
                          <a:effectLst/>
                        </a:rPr>
                        <a:t> </a:t>
                      </a:r>
                      <a:endParaRPr lang="en-US"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xmlns="" val="2939628313"/>
                  </a:ext>
                </a:extLst>
              </a:tr>
              <a:tr h="210018">
                <a:tc vMerge="1">
                  <a:txBody>
                    <a:bodyPr/>
                    <a:lstStyle/>
                    <a:p>
                      <a:endParaRPr lang="en-US"/>
                    </a:p>
                  </a:txBody>
                  <a:tcPr/>
                </a:tc>
                <a:tc>
                  <a:txBody>
                    <a:bodyPr/>
                    <a:lstStyle/>
                    <a:p>
                      <a:pPr marL="38100" marR="38100">
                        <a:lnSpc>
                          <a:spcPct val="115000"/>
                        </a:lnSpc>
                        <a:spcBef>
                          <a:spcPts val="0"/>
                        </a:spcBef>
                        <a:spcAft>
                          <a:spcPts val="0"/>
                        </a:spcAft>
                      </a:pPr>
                      <a:r>
                        <a:rPr lang="en-US" sz="1000">
                          <a:effectLst/>
                        </a:rPr>
                        <a:t>None</a:t>
                      </a:r>
                      <a:endParaRPr lang="en-US"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tc>
                <a:tc>
                  <a:txBody>
                    <a:bodyPr/>
                    <a:lstStyle/>
                    <a:p>
                      <a:pPr marL="38100" marR="38100">
                        <a:lnSpc>
                          <a:spcPct val="115000"/>
                        </a:lnSpc>
                        <a:spcBef>
                          <a:spcPts val="0"/>
                        </a:spcBef>
                        <a:spcAft>
                          <a:spcPts val="0"/>
                        </a:spcAft>
                      </a:pPr>
                      <a:r>
                        <a:rPr lang="en-US" sz="1000">
                          <a:effectLst/>
                        </a:rPr>
                        <a:t>3.035</a:t>
                      </a:r>
                      <a:endParaRPr lang="en-US"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38100" marR="38100">
                        <a:lnSpc>
                          <a:spcPct val="115000"/>
                        </a:lnSpc>
                        <a:spcBef>
                          <a:spcPts val="0"/>
                        </a:spcBef>
                        <a:spcAft>
                          <a:spcPts val="0"/>
                        </a:spcAft>
                      </a:pPr>
                      <a:r>
                        <a:rPr lang="en-US" sz="1000">
                          <a:effectLst/>
                        </a:rPr>
                        <a:t>0.081</a:t>
                      </a:r>
                      <a:endParaRPr lang="en-US"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38100" marR="38100">
                        <a:lnSpc>
                          <a:spcPct val="115000"/>
                        </a:lnSpc>
                        <a:spcBef>
                          <a:spcPts val="0"/>
                        </a:spcBef>
                        <a:spcAft>
                          <a:spcPts val="0"/>
                        </a:spcAft>
                      </a:pPr>
                      <a:r>
                        <a:rPr lang="en-US" sz="1000">
                          <a:effectLst/>
                        </a:rPr>
                        <a:t>0.30</a:t>
                      </a:r>
                      <a:endParaRPr lang="en-US"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38100" marR="38100">
                        <a:lnSpc>
                          <a:spcPct val="115000"/>
                        </a:lnSpc>
                        <a:spcBef>
                          <a:spcPts val="0"/>
                        </a:spcBef>
                        <a:spcAft>
                          <a:spcPts val="0"/>
                        </a:spcAft>
                      </a:pPr>
                      <a:r>
                        <a:rPr lang="en-US" sz="1000">
                          <a:effectLst/>
                        </a:rPr>
                        <a:t>.076</a:t>
                      </a:r>
                      <a:endParaRPr lang="en-US"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38100" marR="38100">
                        <a:lnSpc>
                          <a:spcPct val="115000"/>
                        </a:lnSpc>
                        <a:spcBef>
                          <a:spcPts val="0"/>
                        </a:spcBef>
                        <a:spcAft>
                          <a:spcPts val="0"/>
                        </a:spcAft>
                      </a:pPr>
                      <a:r>
                        <a:rPr lang="en-US" sz="1000">
                          <a:effectLst/>
                        </a:rPr>
                        <a:t>1.16</a:t>
                      </a:r>
                      <a:endParaRPr lang="en-US"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xmlns="" val="4189739798"/>
                  </a:ext>
                </a:extLst>
              </a:tr>
              <a:tr h="210018">
                <a:tc vMerge="1">
                  <a:txBody>
                    <a:bodyPr/>
                    <a:lstStyle/>
                    <a:p>
                      <a:endParaRPr lang="en-US"/>
                    </a:p>
                  </a:txBody>
                  <a:tcPr/>
                </a:tc>
                <a:tc>
                  <a:txBody>
                    <a:bodyPr/>
                    <a:lstStyle/>
                    <a:p>
                      <a:pPr marL="38100" marR="38100">
                        <a:lnSpc>
                          <a:spcPct val="115000"/>
                        </a:lnSpc>
                        <a:spcBef>
                          <a:spcPts val="0"/>
                        </a:spcBef>
                        <a:spcAft>
                          <a:spcPts val="0"/>
                        </a:spcAft>
                      </a:pPr>
                      <a:r>
                        <a:rPr lang="en-US" sz="1000">
                          <a:effectLst/>
                        </a:rPr>
                        <a:t>1-3 species</a:t>
                      </a:r>
                      <a:endParaRPr lang="en-US"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tc>
                <a:tc>
                  <a:txBody>
                    <a:bodyPr/>
                    <a:lstStyle/>
                    <a:p>
                      <a:pPr marL="38100" marR="38100">
                        <a:lnSpc>
                          <a:spcPct val="115000"/>
                        </a:lnSpc>
                        <a:spcBef>
                          <a:spcPts val="0"/>
                        </a:spcBef>
                        <a:spcAft>
                          <a:spcPts val="0"/>
                        </a:spcAft>
                      </a:pPr>
                      <a:r>
                        <a:rPr lang="en-US" sz="1000">
                          <a:effectLst/>
                        </a:rPr>
                        <a:t>6.087</a:t>
                      </a:r>
                      <a:endParaRPr lang="en-US"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38100" marR="38100">
                        <a:lnSpc>
                          <a:spcPct val="115000"/>
                        </a:lnSpc>
                        <a:spcBef>
                          <a:spcPts val="0"/>
                        </a:spcBef>
                        <a:spcAft>
                          <a:spcPts val="0"/>
                        </a:spcAft>
                      </a:pPr>
                      <a:r>
                        <a:rPr lang="en-US" sz="1000">
                          <a:effectLst/>
                        </a:rPr>
                        <a:t>0.014</a:t>
                      </a:r>
                      <a:endParaRPr lang="en-US"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38100" marR="38100">
                        <a:lnSpc>
                          <a:spcPct val="115000"/>
                        </a:lnSpc>
                        <a:spcBef>
                          <a:spcPts val="0"/>
                        </a:spcBef>
                        <a:spcAft>
                          <a:spcPts val="0"/>
                        </a:spcAft>
                      </a:pPr>
                      <a:r>
                        <a:rPr lang="en-US" sz="1000">
                          <a:effectLst/>
                        </a:rPr>
                        <a:t>0.26</a:t>
                      </a:r>
                      <a:endParaRPr lang="en-US"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38100" marR="38100">
                        <a:lnSpc>
                          <a:spcPct val="115000"/>
                        </a:lnSpc>
                        <a:spcBef>
                          <a:spcPts val="0"/>
                        </a:spcBef>
                        <a:spcAft>
                          <a:spcPts val="0"/>
                        </a:spcAft>
                      </a:pPr>
                      <a:r>
                        <a:rPr lang="en-US" sz="1000">
                          <a:effectLst/>
                        </a:rPr>
                        <a:t>.088</a:t>
                      </a:r>
                      <a:endParaRPr lang="en-US"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38100" marR="38100">
                        <a:lnSpc>
                          <a:spcPct val="115000"/>
                        </a:lnSpc>
                        <a:spcBef>
                          <a:spcPts val="0"/>
                        </a:spcBef>
                        <a:spcAft>
                          <a:spcPts val="0"/>
                        </a:spcAft>
                      </a:pPr>
                      <a:r>
                        <a:rPr lang="en-US" sz="1000">
                          <a:effectLst/>
                        </a:rPr>
                        <a:t>0.76</a:t>
                      </a:r>
                      <a:endParaRPr lang="en-US"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xmlns="" val="1720644178"/>
                  </a:ext>
                </a:extLst>
              </a:tr>
              <a:tr h="210018">
                <a:tc vMerge="1">
                  <a:txBody>
                    <a:bodyPr/>
                    <a:lstStyle/>
                    <a:p>
                      <a:endParaRPr lang="en-US"/>
                    </a:p>
                  </a:txBody>
                  <a:tcPr/>
                </a:tc>
                <a:tc>
                  <a:txBody>
                    <a:bodyPr/>
                    <a:lstStyle/>
                    <a:p>
                      <a:pPr marL="38100" marR="38100">
                        <a:lnSpc>
                          <a:spcPct val="115000"/>
                        </a:lnSpc>
                        <a:spcBef>
                          <a:spcPts val="0"/>
                        </a:spcBef>
                        <a:spcAft>
                          <a:spcPts val="0"/>
                        </a:spcAft>
                      </a:pPr>
                      <a:r>
                        <a:rPr lang="en-US" sz="1000">
                          <a:effectLst/>
                        </a:rPr>
                        <a:t>Age of Child</a:t>
                      </a:r>
                      <a:endParaRPr lang="en-US"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tc>
                <a:tc>
                  <a:txBody>
                    <a:bodyPr/>
                    <a:lstStyle/>
                    <a:p>
                      <a:pPr marL="38100" marR="38100">
                        <a:lnSpc>
                          <a:spcPct val="115000"/>
                        </a:lnSpc>
                        <a:spcBef>
                          <a:spcPts val="0"/>
                        </a:spcBef>
                        <a:spcAft>
                          <a:spcPts val="0"/>
                        </a:spcAft>
                      </a:pPr>
                      <a:r>
                        <a:rPr lang="en-US" sz="1000">
                          <a:effectLst/>
                        </a:rPr>
                        <a:t>13.956</a:t>
                      </a:r>
                      <a:endParaRPr lang="en-US"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38100" marR="38100">
                        <a:lnSpc>
                          <a:spcPct val="115000"/>
                        </a:lnSpc>
                        <a:spcBef>
                          <a:spcPts val="0"/>
                        </a:spcBef>
                        <a:spcAft>
                          <a:spcPts val="0"/>
                        </a:spcAft>
                      </a:pPr>
                      <a:r>
                        <a:rPr lang="en-US" sz="1000">
                          <a:effectLst/>
                        </a:rPr>
                        <a:t>&lt; 0.001</a:t>
                      </a:r>
                      <a:endParaRPr lang="en-US"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38100" marR="38100">
                        <a:lnSpc>
                          <a:spcPct val="115000"/>
                        </a:lnSpc>
                        <a:spcBef>
                          <a:spcPts val="0"/>
                        </a:spcBef>
                        <a:spcAft>
                          <a:spcPts val="0"/>
                        </a:spcAft>
                      </a:pPr>
                      <a:r>
                        <a:rPr lang="en-US" sz="1000">
                          <a:effectLst/>
                        </a:rPr>
                        <a:t>1.06</a:t>
                      </a:r>
                      <a:endParaRPr lang="en-US"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38100" marR="38100">
                        <a:lnSpc>
                          <a:spcPct val="115000"/>
                        </a:lnSpc>
                        <a:spcBef>
                          <a:spcPts val="0"/>
                        </a:spcBef>
                        <a:spcAft>
                          <a:spcPts val="0"/>
                        </a:spcAft>
                      </a:pPr>
                      <a:r>
                        <a:rPr lang="en-US" sz="1000">
                          <a:effectLst/>
                        </a:rPr>
                        <a:t>1.03</a:t>
                      </a:r>
                      <a:endParaRPr lang="en-US"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38100" marR="38100">
                        <a:lnSpc>
                          <a:spcPct val="115000"/>
                        </a:lnSpc>
                        <a:spcBef>
                          <a:spcPts val="0"/>
                        </a:spcBef>
                        <a:spcAft>
                          <a:spcPts val="0"/>
                        </a:spcAft>
                      </a:pPr>
                      <a:r>
                        <a:rPr lang="en-US" sz="1000">
                          <a:effectLst/>
                        </a:rPr>
                        <a:t>1.09</a:t>
                      </a:r>
                      <a:endParaRPr lang="en-US"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xmlns="" val="2874366693"/>
                  </a:ext>
                </a:extLst>
              </a:tr>
              <a:tr h="433131">
                <a:tc vMerge="1">
                  <a:txBody>
                    <a:bodyPr/>
                    <a:lstStyle/>
                    <a:p>
                      <a:endParaRPr lang="en-US"/>
                    </a:p>
                  </a:txBody>
                  <a:tcPr/>
                </a:tc>
                <a:tc>
                  <a:txBody>
                    <a:bodyPr/>
                    <a:lstStyle/>
                    <a:p>
                      <a:pPr marL="38100" marR="38100">
                        <a:lnSpc>
                          <a:spcPct val="115000"/>
                        </a:lnSpc>
                        <a:spcBef>
                          <a:spcPts val="0"/>
                        </a:spcBef>
                        <a:spcAft>
                          <a:spcPts val="0"/>
                        </a:spcAft>
                      </a:pPr>
                      <a:r>
                        <a:rPr lang="en-US" sz="1000">
                          <a:effectLst/>
                        </a:rPr>
                        <a:t>Aggregate 5DE (Empowered)</a:t>
                      </a:r>
                      <a:endParaRPr lang="en-US"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tc>
                <a:tc>
                  <a:txBody>
                    <a:bodyPr/>
                    <a:lstStyle/>
                    <a:p>
                      <a:pPr marL="38100" marR="38100">
                        <a:lnSpc>
                          <a:spcPct val="115000"/>
                        </a:lnSpc>
                        <a:spcBef>
                          <a:spcPts val="0"/>
                        </a:spcBef>
                        <a:spcAft>
                          <a:spcPts val="0"/>
                        </a:spcAft>
                      </a:pPr>
                      <a:r>
                        <a:rPr lang="en-US" sz="1000">
                          <a:effectLst/>
                        </a:rPr>
                        <a:t>4.325</a:t>
                      </a:r>
                      <a:endParaRPr lang="en-US"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38100" marR="38100">
                        <a:lnSpc>
                          <a:spcPct val="115000"/>
                        </a:lnSpc>
                        <a:spcBef>
                          <a:spcPts val="0"/>
                        </a:spcBef>
                        <a:spcAft>
                          <a:spcPts val="0"/>
                        </a:spcAft>
                      </a:pPr>
                      <a:r>
                        <a:rPr lang="en-US" sz="1000">
                          <a:effectLst/>
                        </a:rPr>
                        <a:t>0.04</a:t>
                      </a:r>
                      <a:endParaRPr lang="en-US"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38100" marR="38100">
                        <a:lnSpc>
                          <a:spcPct val="115000"/>
                        </a:lnSpc>
                        <a:spcBef>
                          <a:spcPts val="0"/>
                        </a:spcBef>
                        <a:spcAft>
                          <a:spcPts val="0"/>
                        </a:spcAft>
                      </a:pPr>
                      <a:r>
                        <a:rPr lang="en-US" sz="1000">
                          <a:effectLst/>
                        </a:rPr>
                        <a:t>4.03</a:t>
                      </a:r>
                      <a:endParaRPr lang="en-US"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38100" marR="38100">
                        <a:lnSpc>
                          <a:spcPct val="115000"/>
                        </a:lnSpc>
                        <a:spcBef>
                          <a:spcPts val="0"/>
                        </a:spcBef>
                        <a:spcAft>
                          <a:spcPts val="0"/>
                        </a:spcAft>
                      </a:pPr>
                      <a:r>
                        <a:rPr lang="en-US" sz="1000">
                          <a:effectLst/>
                        </a:rPr>
                        <a:t>1.08</a:t>
                      </a:r>
                      <a:endParaRPr lang="en-US"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38100" marR="38100">
                        <a:lnSpc>
                          <a:spcPct val="115000"/>
                        </a:lnSpc>
                        <a:spcBef>
                          <a:spcPts val="0"/>
                        </a:spcBef>
                        <a:spcAft>
                          <a:spcPts val="0"/>
                        </a:spcAft>
                      </a:pPr>
                      <a:r>
                        <a:rPr lang="en-US" sz="1000">
                          <a:effectLst/>
                        </a:rPr>
                        <a:t>14.97</a:t>
                      </a:r>
                      <a:endParaRPr lang="en-US"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xmlns="" val="3332082506"/>
                  </a:ext>
                </a:extLst>
              </a:tr>
              <a:tr h="210018">
                <a:tc vMerge="1">
                  <a:txBody>
                    <a:bodyPr/>
                    <a:lstStyle/>
                    <a:p>
                      <a:endParaRPr lang="en-US"/>
                    </a:p>
                  </a:txBody>
                  <a:tcPr/>
                </a:tc>
                <a:tc>
                  <a:txBody>
                    <a:bodyPr/>
                    <a:lstStyle/>
                    <a:p>
                      <a:pPr marL="38100" marR="38100">
                        <a:lnSpc>
                          <a:spcPct val="115000"/>
                        </a:lnSpc>
                        <a:spcBef>
                          <a:spcPts val="0"/>
                        </a:spcBef>
                        <a:spcAft>
                          <a:spcPts val="0"/>
                        </a:spcAft>
                      </a:pPr>
                      <a:r>
                        <a:rPr lang="en-US" sz="1000">
                          <a:effectLst/>
                        </a:rPr>
                        <a:t>Constant</a:t>
                      </a:r>
                      <a:endParaRPr lang="en-US"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tc>
                <a:tc>
                  <a:txBody>
                    <a:bodyPr/>
                    <a:lstStyle/>
                    <a:p>
                      <a:pPr marL="38100" marR="38100">
                        <a:lnSpc>
                          <a:spcPct val="115000"/>
                        </a:lnSpc>
                        <a:spcBef>
                          <a:spcPts val="0"/>
                        </a:spcBef>
                        <a:spcAft>
                          <a:spcPts val="0"/>
                        </a:spcAft>
                      </a:pPr>
                      <a:r>
                        <a:rPr lang="en-US" sz="1000">
                          <a:effectLst/>
                        </a:rPr>
                        <a:t>0.965</a:t>
                      </a:r>
                      <a:endParaRPr lang="en-US"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38100" marR="38100">
                        <a:lnSpc>
                          <a:spcPct val="115000"/>
                        </a:lnSpc>
                        <a:spcBef>
                          <a:spcPts val="0"/>
                        </a:spcBef>
                        <a:spcAft>
                          <a:spcPts val="0"/>
                        </a:spcAft>
                      </a:pPr>
                      <a:r>
                        <a:rPr lang="en-US" sz="1000">
                          <a:effectLst/>
                        </a:rPr>
                        <a:t>0.33</a:t>
                      </a:r>
                      <a:endParaRPr lang="en-US"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38100" marR="38100">
                        <a:lnSpc>
                          <a:spcPct val="115000"/>
                        </a:lnSpc>
                        <a:spcBef>
                          <a:spcPts val="0"/>
                        </a:spcBef>
                        <a:spcAft>
                          <a:spcPts val="0"/>
                        </a:spcAft>
                      </a:pPr>
                      <a:r>
                        <a:rPr lang="en-US" sz="1000">
                          <a:effectLst/>
                        </a:rPr>
                        <a:t>0.42</a:t>
                      </a:r>
                      <a:endParaRPr lang="en-US"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0" marR="0">
                        <a:lnSpc>
                          <a:spcPct val="115000"/>
                        </a:lnSpc>
                        <a:spcBef>
                          <a:spcPts val="0"/>
                        </a:spcBef>
                        <a:spcAft>
                          <a:spcPts val="0"/>
                        </a:spcAft>
                      </a:pPr>
                      <a:r>
                        <a:rPr lang="en-US" sz="1000">
                          <a:effectLst/>
                        </a:rPr>
                        <a:t> </a:t>
                      </a:r>
                      <a:endParaRPr lang="en-US"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0" marR="0">
                        <a:lnSpc>
                          <a:spcPct val="115000"/>
                        </a:lnSpc>
                        <a:spcBef>
                          <a:spcPts val="0"/>
                        </a:spcBef>
                        <a:spcAft>
                          <a:spcPts val="0"/>
                        </a:spcAft>
                      </a:pPr>
                      <a:r>
                        <a:rPr lang="en-US" sz="1000" dirty="0">
                          <a:effectLst/>
                        </a:rPr>
                        <a:t> </a:t>
                      </a:r>
                      <a:endParaRPr lang="en-US" sz="9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xmlns="" val="3477982685"/>
                  </a:ext>
                </a:extLst>
              </a:tr>
            </a:tbl>
          </a:graphicData>
        </a:graphic>
      </p:graphicFrame>
    </p:spTree>
    <p:extLst>
      <p:ext uri="{BB962C8B-B14F-4D97-AF65-F5344CB8AC3E}">
        <p14:creationId xmlns:p14="http://schemas.microsoft.com/office/powerpoint/2010/main" val="20368633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75891" y="1905000"/>
            <a:ext cx="7620000" cy="1143000"/>
          </a:xfrm>
          <a:prstGeom prst="rect">
            <a:avLst/>
          </a:prstGeom>
        </p:spPr>
        <p:txBody>
          <a:bodyPr/>
          <a:lst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a:lstStyle>
          <a:p>
            <a:pPr algn="ctr"/>
            <a:r>
              <a:rPr lang="en-US" dirty="0">
                <a:solidFill>
                  <a:srgbClr val="156834"/>
                </a:solidFill>
                <a:latin typeface="Gill Sans" pitchFamily="34" charset="0"/>
              </a:rPr>
              <a:t>Thank You</a:t>
            </a:r>
          </a:p>
        </p:txBody>
      </p:sp>
    </p:spTree>
    <p:extLst>
      <p:ext uri="{BB962C8B-B14F-4D97-AF65-F5344CB8AC3E}">
        <p14:creationId xmlns:p14="http://schemas.microsoft.com/office/powerpoint/2010/main" val="35850198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xmlns="" id="{D8F5806B-494D-3E4F-91E8-63E95D34FDB6}"/>
              </a:ext>
            </a:extLst>
          </p:cNvPr>
          <p:cNvGraphicFramePr>
            <a:graphicFrameLocks noGrp="1"/>
          </p:cNvGraphicFramePr>
          <p:nvPr>
            <p:extLst>
              <p:ext uri="{D42A27DB-BD31-4B8C-83A1-F6EECF244321}">
                <p14:modId xmlns:p14="http://schemas.microsoft.com/office/powerpoint/2010/main" val="1491723032"/>
              </p:ext>
            </p:extLst>
          </p:nvPr>
        </p:nvGraphicFramePr>
        <p:xfrm>
          <a:off x="1" y="-129207"/>
          <a:ext cx="8839199" cy="7389404"/>
        </p:xfrm>
        <a:graphic>
          <a:graphicData uri="http://schemas.openxmlformats.org/drawingml/2006/table">
            <a:tbl>
              <a:tblPr firstRow="1" bandRow="1">
                <a:tableStyleId>{5C22544A-7EE6-4342-B048-85BDC9FD1C3A}</a:tableStyleId>
              </a:tblPr>
              <a:tblGrid>
                <a:gridCol w="1862138">
                  <a:extLst>
                    <a:ext uri="{9D8B030D-6E8A-4147-A177-3AD203B41FA5}">
                      <a16:colId xmlns:a16="http://schemas.microsoft.com/office/drawing/2014/main" xmlns="" val="646009280"/>
                    </a:ext>
                  </a:extLst>
                </a:gridCol>
                <a:gridCol w="657225">
                  <a:extLst>
                    <a:ext uri="{9D8B030D-6E8A-4147-A177-3AD203B41FA5}">
                      <a16:colId xmlns:a16="http://schemas.microsoft.com/office/drawing/2014/main" xmlns="" val="1650091306"/>
                    </a:ext>
                  </a:extLst>
                </a:gridCol>
                <a:gridCol w="3121817">
                  <a:extLst>
                    <a:ext uri="{9D8B030D-6E8A-4147-A177-3AD203B41FA5}">
                      <a16:colId xmlns:a16="http://schemas.microsoft.com/office/drawing/2014/main" xmlns="" val="100015059"/>
                    </a:ext>
                  </a:extLst>
                </a:gridCol>
                <a:gridCol w="200819">
                  <a:extLst>
                    <a:ext uri="{9D8B030D-6E8A-4147-A177-3AD203B41FA5}">
                      <a16:colId xmlns:a16="http://schemas.microsoft.com/office/drawing/2014/main" xmlns="" val="456250825"/>
                    </a:ext>
                  </a:extLst>
                </a:gridCol>
                <a:gridCol w="2997200">
                  <a:extLst>
                    <a:ext uri="{9D8B030D-6E8A-4147-A177-3AD203B41FA5}">
                      <a16:colId xmlns:a16="http://schemas.microsoft.com/office/drawing/2014/main" xmlns="" val="1587143714"/>
                    </a:ext>
                  </a:extLst>
                </a:gridCol>
              </a:tblGrid>
              <a:tr h="329902">
                <a:tc gridSpan="2">
                  <a:txBody>
                    <a:bodyPr/>
                    <a:lstStyle/>
                    <a:p>
                      <a:r>
                        <a:rPr lang="en-US" sz="1200" dirty="0"/>
                        <a:t>Outcome no. 2  </a:t>
                      </a:r>
                    </a:p>
                  </a:txBody>
                  <a:tcPr/>
                </a:tc>
                <a:tc hMerge="1">
                  <a:txBody>
                    <a:bodyPr/>
                    <a:lstStyle/>
                    <a:p>
                      <a:endParaRPr lang="en-US" dirty="0"/>
                    </a:p>
                  </a:txBody>
                  <a:tcPr/>
                </a:tc>
                <a:tc>
                  <a:txBody>
                    <a:bodyPr/>
                    <a:lstStyle/>
                    <a:p>
                      <a:r>
                        <a:rPr lang="en-US" sz="1200" dirty="0"/>
                        <a:t>Output no.1</a:t>
                      </a:r>
                    </a:p>
                  </a:txBody>
                  <a:tcPr/>
                </a:tc>
                <a:tc gridSpan="2">
                  <a:txBody>
                    <a:bodyPr/>
                    <a:lstStyle/>
                    <a:p>
                      <a:r>
                        <a:rPr lang="en-US" sz="1200" dirty="0"/>
                        <a:t>Activity no.1</a:t>
                      </a:r>
                    </a:p>
                  </a:txBody>
                  <a:tcPr/>
                </a:tc>
                <a:tc hMerge="1">
                  <a:txBody>
                    <a:bodyPr/>
                    <a:lstStyle/>
                    <a:p>
                      <a:endParaRPr lang="en-US" dirty="0"/>
                    </a:p>
                  </a:txBody>
                  <a:tcPr/>
                </a:tc>
                <a:extLst>
                  <a:ext uri="{0D108BD9-81ED-4DB2-BD59-A6C34878D82A}">
                    <a16:rowId xmlns:a16="http://schemas.microsoft.com/office/drawing/2014/main" xmlns="" val="3505229905"/>
                  </a:ext>
                </a:extLst>
              </a:tr>
              <a:tr h="370142">
                <a:tc>
                  <a:txBody>
                    <a:bodyPr/>
                    <a:lstStyle/>
                    <a:p>
                      <a:r>
                        <a:rPr lang="en-US" sz="1200" b="1" dirty="0"/>
                        <a:t>Sub-activity title </a:t>
                      </a:r>
                    </a:p>
                  </a:txBody>
                  <a:tcPr/>
                </a:tc>
                <a:tc grid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200" dirty="0">
                          <a:solidFill>
                            <a:schemeClr val="dk1"/>
                          </a:solidFill>
                          <a:effectLst/>
                          <a:latin typeface="+mn-lt"/>
                          <a:ea typeface="+mn-ea"/>
                          <a:cs typeface="+mn-cs"/>
                        </a:rPr>
                        <a:t>1.</a:t>
                      </a:r>
                      <a:r>
                        <a:rPr lang="en-US" sz="1800" kern="1200" dirty="0">
                          <a:solidFill>
                            <a:schemeClr val="dk1"/>
                          </a:solidFill>
                          <a:effectLst/>
                          <a:latin typeface="+mn-lt"/>
                          <a:ea typeface="+mn-ea"/>
                          <a:cs typeface="+mn-cs"/>
                        </a:rPr>
                        <a:t> Evaluation of nutrition-sensitive-agriculture options in West Africa </a:t>
                      </a:r>
                      <a:endParaRPr lang="en-US" sz="1200" dirty="0"/>
                    </a:p>
                  </a:txBody>
                  <a:tcPr/>
                </a:tc>
                <a:tc hMerge="1">
                  <a:txBody>
                    <a:bodyPr/>
                    <a:lstStyle/>
                    <a:p>
                      <a:endParaRPr lang="en-US"/>
                    </a:p>
                  </a:txBody>
                  <a:tcPr/>
                </a:tc>
                <a:tc hMerge="1">
                  <a:txBody>
                    <a:bodyPr/>
                    <a:lstStyle/>
                    <a:p>
                      <a:endParaRPr lang="en-US"/>
                    </a:p>
                  </a:txBody>
                  <a:tcPr/>
                </a:tc>
                <a:tc hMerge="1">
                  <a:txBody>
                    <a:bodyPr/>
                    <a:lstStyle/>
                    <a:p>
                      <a:endParaRPr lang="en-US" dirty="0"/>
                    </a:p>
                  </a:txBody>
                  <a:tcPr/>
                </a:tc>
                <a:extLst>
                  <a:ext uri="{0D108BD9-81ED-4DB2-BD59-A6C34878D82A}">
                    <a16:rowId xmlns:a16="http://schemas.microsoft.com/office/drawing/2014/main" xmlns="" val="410160256"/>
                  </a:ext>
                </a:extLst>
              </a:tr>
              <a:tr h="462677">
                <a:tc>
                  <a:txBody>
                    <a:bodyPr/>
                    <a:lstStyle/>
                    <a:p>
                      <a:r>
                        <a:rPr lang="en-US" sz="1200" b="1" dirty="0"/>
                        <a:t>Location/sites </a:t>
                      </a:r>
                    </a:p>
                    <a:p>
                      <a:r>
                        <a:rPr lang="en-US" sz="1200" b="1" dirty="0"/>
                        <a:t>for sub-activity </a:t>
                      </a:r>
                    </a:p>
                  </a:txBody>
                  <a:tcPr/>
                </a:tc>
                <a:tc gridSpan="4">
                  <a:txBody>
                    <a:bodyPr/>
                    <a:lstStyle/>
                    <a:p>
                      <a:r>
                        <a:rPr lang="en-US" sz="1200" dirty="0"/>
                        <a:t>25 communities in 5 districts (</a:t>
                      </a:r>
                      <a:r>
                        <a:rPr lang="en-US" sz="1200" dirty="0" err="1"/>
                        <a:t>Savelugu</a:t>
                      </a:r>
                      <a:r>
                        <a:rPr lang="en-US" sz="1200" dirty="0"/>
                        <a:t>, </a:t>
                      </a:r>
                      <a:r>
                        <a:rPr lang="en-US" sz="1200" dirty="0" err="1"/>
                        <a:t>Tolon</a:t>
                      </a:r>
                      <a:r>
                        <a:rPr lang="en-US" sz="1200" dirty="0"/>
                        <a:t>, </a:t>
                      </a:r>
                      <a:r>
                        <a:rPr lang="en-US" sz="1200" dirty="0" err="1"/>
                        <a:t>Wa</a:t>
                      </a:r>
                      <a:r>
                        <a:rPr lang="en-US" sz="1200" dirty="0"/>
                        <a:t> West, </a:t>
                      </a:r>
                      <a:r>
                        <a:rPr lang="en-US" sz="1200" dirty="0" err="1"/>
                        <a:t>Nadowli</a:t>
                      </a:r>
                      <a:r>
                        <a:rPr lang="en-US" sz="1200" dirty="0"/>
                        <a:t> and </a:t>
                      </a:r>
                      <a:r>
                        <a:rPr lang="en-US" sz="1200" dirty="0" err="1"/>
                        <a:t>Kassena-Nankana</a:t>
                      </a:r>
                      <a:r>
                        <a:rPr lang="en-US" sz="1200" dirty="0"/>
                        <a:t>) of Northern Ghana </a:t>
                      </a:r>
                    </a:p>
                  </a:txBody>
                  <a:tcPr/>
                </a:tc>
                <a:tc hMerge="1">
                  <a:txBody>
                    <a:bodyPr/>
                    <a:lstStyle/>
                    <a:p>
                      <a:endParaRPr lang="en-US"/>
                    </a:p>
                  </a:txBody>
                  <a:tcPr/>
                </a:tc>
                <a:tc hMerge="1">
                  <a:txBody>
                    <a:bodyPr/>
                    <a:lstStyle/>
                    <a:p>
                      <a:endParaRPr lang="en-US"/>
                    </a:p>
                  </a:txBody>
                  <a:tcPr/>
                </a:tc>
                <a:tc hMerge="1">
                  <a:txBody>
                    <a:bodyPr/>
                    <a:lstStyle/>
                    <a:p>
                      <a:endParaRPr lang="en-US" sz="1200" dirty="0"/>
                    </a:p>
                  </a:txBody>
                  <a:tcPr/>
                </a:tc>
                <a:extLst>
                  <a:ext uri="{0D108BD9-81ED-4DB2-BD59-A6C34878D82A}">
                    <a16:rowId xmlns:a16="http://schemas.microsoft.com/office/drawing/2014/main" xmlns="" val="712296291"/>
                  </a:ext>
                </a:extLst>
              </a:tr>
              <a:tr h="462677">
                <a:tc>
                  <a:txBody>
                    <a:bodyPr/>
                    <a:lstStyle/>
                    <a:p>
                      <a:r>
                        <a:rPr lang="en-US" sz="1200" b="1" dirty="0"/>
                        <a:t>Implementation timeframe (start/end date)</a:t>
                      </a:r>
                    </a:p>
                  </a:txBody>
                  <a:tcPr/>
                </a:tc>
                <a:tc gridSpan="4">
                  <a:txBody>
                    <a:bodyPr/>
                    <a:lstStyle/>
                    <a:p>
                      <a:r>
                        <a:rPr lang="en-US" sz="1200" dirty="0"/>
                        <a:t>December 2017/December2021  </a:t>
                      </a:r>
                    </a:p>
                  </a:txBody>
                  <a:tcPr/>
                </a:tc>
                <a:tc hMerge="1">
                  <a:txBody>
                    <a:bodyPr/>
                    <a:lstStyle/>
                    <a:p>
                      <a:endParaRPr lang="en-US"/>
                    </a:p>
                  </a:txBody>
                  <a:tcPr/>
                </a:tc>
                <a:tc hMerge="1">
                  <a:txBody>
                    <a:bodyPr/>
                    <a:lstStyle/>
                    <a:p>
                      <a:endParaRPr lang="en-US"/>
                    </a:p>
                  </a:txBody>
                  <a:tcPr/>
                </a:tc>
                <a:tc hMerge="1">
                  <a:txBody>
                    <a:bodyPr/>
                    <a:lstStyle/>
                    <a:p>
                      <a:endParaRPr lang="en-US" sz="1200" dirty="0"/>
                    </a:p>
                  </a:txBody>
                  <a:tcPr/>
                </a:tc>
                <a:extLst>
                  <a:ext uri="{0D108BD9-81ED-4DB2-BD59-A6C34878D82A}">
                    <a16:rowId xmlns:a16="http://schemas.microsoft.com/office/drawing/2014/main" xmlns="" val="232465395"/>
                  </a:ext>
                </a:extLst>
              </a:tr>
              <a:tr h="647748">
                <a:tc>
                  <a:txBody>
                    <a:bodyPr/>
                    <a:lstStyle/>
                    <a:p>
                      <a:r>
                        <a:rPr lang="en-US" sz="1200" b="1" dirty="0"/>
                        <a:t>Deliverables achieved</a:t>
                      </a:r>
                    </a:p>
                  </a:txBody>
                  <a:tcPr/>
                </a:tc>
                <a:tc gridSpan="3">
                  <a:txBody>
                    <a:bodyPr/>
                    <a:lstStyle/>
                    <a:p>
                      <a:pPr marL="228600" indent="-228600">
                        <a:buFont typeface="+mj-lt"/>
                        <a:buAutoNum type="arabicPeriod"/>
                      </a:pPr>
                      <a:r>
                        <a:rPr lang="en-GB" sz="1800" kern="1200" dirty="0">
                          <a:solidFill>
                            <a:schemeClr val="dk1"/>
                          </a:solidFill>
                          <a:effectLst/>
                          <a:latin typeface="Tahoma" panose="020B0604030504040204" pitchFamily="34" charset="0"/>
                          <a:ea typeface="Tahoma" panose="020B0604030504040204" pitchFamily="34" charset="0"/>
                          <a:cs typeface="Tahoma" panose="020B0604030504040204" pitchFamily="34" charset="0"/>
                        </a:rPr>
                        <a:t>Baseline studies protocol developed</a:t>
                      </a:r>
                      <a:endParaRPr lang="en-US" sz="1200" dirty="0">
                        <a:latin typeface="Tahoma" panose="020B0604030504040204" pitchFamily="34" charset="0"/>
                        <a:ea typeface="Tahoma" panose="020B0604030504040204" pitchFamily="34" charset="0"/>
                        <a:cs typeface="Tahoma" panose="020B0604030504040204" pitchFamily="34" charset="0"/>
                      </a:endParaRPr>
                    </a:p>
                    <a:p>
                      <a:pPr marL="228600" indent="-228600">
                        <a:buFont typeface="+mj-lt"/>
                        <a:buAutoNum type="arabicPeriod"/>
                      </a:pPr>
                      <a:r>
                        <a:rPr lang="en-US" sz="1800" dirty="0">
                          <a:latin typeface="Tahoma" panose="020B0604030504040204" pitchFamily="34" charset="0"/>
                          <a:ea typeface="Tahoma" panose="020B0604030504040204" pitchFamily="34" charset="0"/>
                          <a:cs typeface="Tahoma" panose="020B0604030504040204" pitchFamily="34" charset="0"/>
                        </a:rPr>
                        <a:t>Potential beneficiaries screened</a:t>
                      </a:r>
                    </a:p>
                  </a:txBody>
                  <a:tcPr/>
                </a:tc>
                <a:tc hMerge="1">
                  <a:txBody>
                    <a:bodyPr/>
                    <a:lstStyle/>
                    <a:p>
                      <a:endParaRPr lang="en-US"/>
                    </a:p>
                  </a:txBody>
                  <a:tcPr/>
                </a:tc>
                <a:tc hMerge="1">
                  <a:txBody>
                    <a:bodyPr/>
                    <a:lstStyle/>
                    <a:p>
                      <a:endParaRPr lang="en-US"/>
                    </a:p>
                  </a:txBody>
                  <a:tcPr/>
                </a:tc>
                <a:tc>
                  <a:txBody>
                    <a:bodyPr/>
                    <a:lstStyle/>
                    <a:p>
                      <a:pPr marL="228600" indent="-228600">
                        <a:buFont typeface="+mj-lt"/>
                        <a:buAutoNum type="arabicPeriod" startAt="4"/>
                      </a:pPr>
                      <a:r>
                        <a:rPr lang="en-US" sz="1200" dirty="0"/>
                        <a:t>_ _ _</a:t>
                      </a:r>
                    </a:p>
                    <a:p>
                      <a:pPr marL="228600" indent="-228600">
                        <a:buFont typeface="+mj-lt"/>
                        <a:buAutoNum type="arabicPeriod" startAt="4"/>
                      </a:pPr>
                      <a:r>
                        <a:rPr lang="en-US" sz="1200" dirty="0"/>
                        <a:t>_ _ _</a:t>
                      </a:r>
                    </a:p>
                    <a:p>
                      <a:pPr marL="228600" indent="-228600">
                        <a:buFont typeface="+mj-lt"/>
                        <a:buAutoNum type="arabicPeriod" startAt="4"/>
                      </a:pPr>
                      <a:r>
                        <a:rPr lang="en-US" sz="1200" dirty="0"/>
                        <a:t>_ _ _</a:t>
                      </a:r>
                    </a:p>
                  </a:txBody>
                  <a:tcPr/>
                </a:tc>
                <a:extLst>
                  <a:ext uri="{0D108BD9-81ED-4DB2-BD59-A6C34878D82A}">
                    <a16:rowId xmlns:a16="http://schemas.microsoft.com/office/drawing/2014/main" xmlns="" val="3087860269"/>
                  </a:ext>
                </a:extLst>
              </a:tr>
              <a:tr h="2590991">
                <a:tc>
                  <a:txBody>
                    <a:bodyPr/>
                    <a:lstStyle/>
                    <a:p>
                      <a:r>
                        <a:rPr lang="en-US" sz="1200" b="1" dirty="0"/>
                        <a:t>S.I. domain and indicators for which data was collected – indicate metric and scale</a:t>
                      </a:r>
                    </a:p>
                  </a:txBody>
                  <a:tcPr/>
                </a:tc>
                <a:tc gridSpan="3">
                  <a:txBody>
                    <a:bodyPr/>
                    <a:lstStyle/>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800" kern="1200" dirty="0">
                          <a:solidFill>
                            <a:schemeClr val="dk1"/>
                          </a:solidFill>
                          <a:effectLst/>
                          <a:latin typeface="+mn-lt"/>
                          <a:ea typeface="+mn-ea"/>
                          <a:cs typeface="+mn-cs"/>
                        </a:rPr>
                        <a:t>Milk yield, number of egg produced per chicken, egg weight</a:t>
                      </a:r>
                    </a:p>
                    <a:p>
                      <a:pPr marL="228600" indent="-228600">
                        <a:buFont typeface="+mj-lt"/>
                        <a:buAutoNum type="arabicPeriod"/>
                      </a:pPr>
                      <a:r>
                        <a:rPr lang="en-US" sz="1800" kern="1200" dirty="0">
                          <a:solidFill>
                            <a:schemeClr val="dk1"/>
                          </a:solidFill>
                          <a:effectLst/>
                          <a:latin typeface="+mn-lt"/>
                          <a:ea typeface="+mn-ea"/>
                          <a:cs typeface="+mn-cs"/>
                        </a:rPr>
                        <a:t>Quantity and quality of animal manure produced</a:t>
                      </a:r>
                      <a:endParaRPr lang="en-US" sz="1200" dirty="0"/>
                    </a:p>
                    <a:p>
                      <a:pPr marL="228600" indent="-228600">
                        <a:buFont typeface="+mj-lt"/>
                        <a:buAutoNum type="arabicPeriod"/>
                      </a:pPr>
                      <a:r>
                        <a:rPr lang="en-US" sz="1800" kern="1200" dirty="0">
                          <a:solidFill>
                            <a:schemeClr val="dk1"/>
                          </a:solidFill>
                          <a:effectLst/>
                          <a:latin typeface="+mn-lt"/>
                          <a:ea typeface="+mn-ea"/>
                          <a:cs typeface="+mn-cs"/>
                        </a:rPr>
                        <a:t>Cost and benefit of nutrition garden and livestock interventions</a:t>
                      </a:r>
                      <a:endParaRPr lang="en-US" sz="1200" dirty="0"/>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800" kern="1200" dirty="0">
                          <a:solidFill>
                            <a:schemeClr val="dk1"/>
                          </a:solidFill>
                          <a:effectLst/>
                          <a:latin typeface="+mn-lt"/>
                          <a:ea typeface="+mn-ea"/>
                          <a:cs typeface="+mn-cs"/>
                        </a:rPr>
                        <a:t>Percentage of trained beneficiaries who has established a nutrition garden</a:t>
                      </a:r>
                    </a:p>
                  </a:txBody>
                  <a:tcPr/>
                </a:tc>
                <a:tc hMerge="1">
                  <a:txBody>
                    <a:bodyPr/>
                    <a:lstStyle/>
                    <a:p>
                      <a:endParaRPr lang="en-US"/>
                    </a:p>
                  </a:txBody>
                  <a:tcPr/>
                </a:tc>
                <a:tc hMerge="1">
                  <a:txBody>
                    <a:bodyPr/>
                    <a:lstStyle/>
                    <a:p>
                      <a:endParaRPr lang="en-US" dirty="0"/>
                    </a:p>
                  </a:txBody>
                  <a:tcPr/>
                </a:tc>
                <a:tc>
                  <a:txBody>
                    <a:bodyPr/>
                    <a:lstStyle/>
                    <a:p>
                      <a:pPr marL="228600" marR="0" lvl="0" indent="-228600" algn="l" defTabSz="914400" rtl="0" eaLnBrk="1" fontAlgn="auto" latinLnBrk="0" hangingPunct="1">
                        <a:lnSpc>
                          <a:spcPct val="100000"/>
                        </a:lnSpc>
                        <a:spcBef>
                          <a:spcPts val="0"/>
                        </a:spcBef>
                        <a:spcAft>
                          <a:spcPts val="0"/>
                        </a:spcAft>
                        <a:buClrTx/>
                        <a:buSzTx/>
                        <a:buFont typeface="+mj-lt"/>
                        <a:buAutoNum type="arabicPeriod" startAt="4"/>
                        <a:tabLst/>
                        <a:defRPr/>
                      </a:pPr>
                      <a:r>
                        <a:rPr lang="en-US" sz="1800" kern="1200" dirty="0">
                          <a:solidFill>
                            <a:schemeClr val="dk1"/>
                          </a:solidFill>
                          <a:effectLst/>
                          <a:latin typeface="+mn-lt"/>
                          <a:ea typeface="+mn-ea"/>
                          <a:cs typeface="+mn-cs"/>
                        </a:rPr>
                        <a:t>Percent of women of child bearing age meeting minimal diet diversity score</a:t>
                      </a:r>
                      <a:endParaRPr lang="en-US" sz="1200" dirty="0"/>
                    </a:p>
                    <a:p>
                      <a:pPr marL="228600" indent="-228600">
                        <a:buFont typeface="+mj-lt"/>
                        <a:buAutoNum type="arabicPeriod" startAt="4"/>
                      </a:pPr>
                      <a:r>
                        <a:rPr lang="en-US" sz="1800" kern="1200" dirty="0">
                          <a:solidFill>
                            <a:schemeClr val="dk1"/>
                          </a:solidFill>
                          <a:effectLst/>
                          <a:latin typeface="+mn-lt"/>
                          <a:ea typeface="+mn-ea"/>
                          <a:cs typeface="+mn-cs"/>
                        </a:rPr>
                        <a:t>Prevalence of children aged 6-23 month receiving a minimum acceptable diet</a:t>
                      </a:r>
                      <a:endParaRPr lang="en-US" sz="1200" dirty="0"/>
                    </a:p>
                    <a:p>
                      <a:pPr marL="228600" indent="-228600">
                        <a:buFont typeface="+mj-lt"/>
                        <a:buAutoNum type="arabicPeriod" startAt="4"/>
                      </a:pPr>
                      <a:r>
                        <a:rPr lang="en-US" sz="1800" kern="1200" dirty="0">
                          <a:solidFill>
                            <a:schemeClr val="dk1"/>
                          </a:solidFill>
                          <a:effectLst/>
                          <a:latin typeface="+mn-lt"/>
                          <a:ea typeface="+mn-ea"/>
                          <a:cs typeface="+mn-cs"/>
                        </a:rPr>
                        <a:t>Prevalence of stunting, wasting and underweight among children under 5 years</a:t>
                      </a:r>
                      <a:endParaRPr lang="en-US" sz="1200" dirty="0"/>
                    </a:p>
                  </a:txBody>
                  <a:tcPr/>
                </a:tc>
                <a:extLst>
                  <a:ext uri="{0D108BD9-81ED-4DB2-BD59-A6C34878D82A}">
                    <a16:rowId xmlns:a16="http://schemas.microsoft.com/office/drawing/2014/main" xmlns="" val="2109533273"/>
                  </a:ext>
                </a:extLst>
              </a:tr>
              <a:tr h="740283">
                <a:tc>
                  <a:txBody>
                    <a:bodyPr/>
                    <a:lstStyle/>
                    <a:p>
                      <a:r>
                        <a:rPr lang="en-US" sz="1200" b="1" dirty="0"/>
                        <a:t>Research team involved</a:t>
                      </a:r>
                    </a:p>
                  </a:txBody>
                  <a:tcPr/>
                </a:tc>
                <a:tc gridSpan="3">
                  <a:txBody>
                    <a:bodyPr/>
                    <a:lstStyle/>
                    <a:p>
                      <a:pPr marL="228600" indent="-228600">
                        <a:buFont typeface="+mj-lt"/>
                        <a:buAutoNum type="arabicPeriod"/>
                      </a:pPr>
                      <a:r>
                        <a:rPr lang="en-US" sz="1400" i="1" kern="1200" dirty="0">
                          <a:solidFill>
                            <a:schemeClr val="dk1"/>
                          </a:solidFill>
                          <a:effectLst/>
                          <a:latin typeface="Tahoma" panose="020B0604030504040204" pitchFamily="34" charset="0"/>
                          <a:ea typeface="Tahoma" panose="020B0604030504040204" pitchFamily="34" charset="0"/>
                          <a:cs typeface="Tahoma" panose="020B0604030504040204" pitchFamily="34" charset="0"/>
                        </a:rPr>
                        <a:t>Augustine </a:t>
                      </a:r>
                      <a:r>
                        <a:rPr lang="en-US" sz="1400" i="1" kern="1200" dirty="0" err="1">
                          <a:solidFill>
                            <a:schemeClr val="dk1"/>
                          </a:solidFill>
                          <a:effectLst/>
                          <a:latin typeface="Tahoma" panose="020B0604030504040204" pitchFamily="34" charset="0"/>
                          <a:ea typeface="Tahoma" panose="020B0604030504040204" pitchFamily="34" charset="0"/>
                          <a:cs typeface="Tahoma" panose="020B0604030504040204" pitchFamily="34" charset="0"/>
                        </a:rPr>
                        <a:t>Ayantunde</a:t>
                      </a:r>
                      <a:r>
                        <a:rPr lang="en-US" sz="1400" i="1" kern="1200" dirty="0">
                          <a:solidFill>
                            <a:schemeClr val="dk1"/>
                          </a:solidFill>
                          <a:effectLst/>
                          <a:latin typeface="Tahoma" panose="020B0604030504040204" pitchFamily="34" charset="0"/>
                          <a:ea typeface="Tahoma" panose="020B0604030504040204" pitchFamily="34" charset="0"/>
                          <a:cs typeface="Tahoma" panose="020B0604030504040204" pitchFamily="34" charset="0"/>
                        </a:rPr>
                        <a:t> (ILRI)</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400" dirty="0">
                          <a:latin typeface="Tahoma" panose="020B0604030504040204" pitchFamily="34" charset="0"/>
                          <a:ea typeface="Tahoma" panose="020B0604030504040204" pitchFamily="34" charset="0"/>
                          <a:cs typeface="Tahoma" panose="020B0604030504040204" pitchFamily="34" charset="0"/>
                        </a:rPr>
                        <a:t>Dr. Mahama Saaka (UDS)</a:t>
                      </a:r>
                    </a:p>
                    <a:p>
                      <a:pPr marL="228600" indent="-228600">
                        <a:buFont typeface="+mj-lt"/>
                        <a:buAutoNum type="arabicPeriod"/>
                      </a:pPr>
                      <a:r>
                        <a:rPr lang="en-US" sz="1400" i="1" kern="1200" dirty="0">
                          <a:solidFill>
                            <a:schemeClr val="dk1"/>
                          </a:solidFill>
                          <a:effectLst/>
                          <a:latin typeface="Tahoma" panose="020B0604030504040204" pitchFamily="34" charset="0"/>
                          <a:ea typeface="Tahoma" panose="020B0604030504040204" pitchFamily="34" charset="0"/>
                          <a:cs typeface="Tahoma" panose="020B0604030504040204" pitchFamily="34" charset="0"/>
                        </a:rPr>
                        <a:t>Jean Baptiste </a:t>
                      </a:r>
                      <a:r>
                        <a:rPr lang="en-US" sz="1400" i="1" kern="1200" dirty="0" err="1">
                          <a:solidFill>
                            <a:schemeClr val="dk1"/>
                          </a:solidFill>
                          <a:effectLst/>
                          <a:latin typeface="Tahoma" panose="020B0604030504040204" pitchFamily="34" charset="0"/>
                          <a:ea typeface="Tahoma" panose="020B0604030504040204" pitchFamily="34" charset="0"/>
                          <a:cs typeface="Tahoma" panose="020B0604030504040204" pitchFamily="34" charset="0"/>
                        </a:rPr>
                        <a:t>Tignegre</a:t>
                      </a:r>
                      <a:r>
                        <a:rPr lang="en-US" sz="1400" kern="1200" dirty="0">
                          <a:solidFill>
                            <a:schemeClr val="dk1"/>
                          </a:solidFill>
                          <a:effectLst/>
                          <a:latin typeface="Tahoma" panose="020B0604030504040204" pitchFamily="34" charset="0"/>
                          <a:ea typeface="Tahoma" panose="020B0604030504040204" pitchFamily="34" charset="0"/>
                          <a:cs typeface="Tahoma" panose="020B0604030504040204" pitchFamily="34" charset="0"/>
                        </a:rPr>
                        <a:t> (</a:t>
                      </a:r>
                      <a:r>
                        <a:rPr lang="en-US" sz="1400" i="1" kern="1200" dirty="0" err="1">
                          <a:solidFill>
                            <a:schemeClr val="dk1"/>
                          </a:solidFill>
                          <a:effectLst/>
                          <a:latin typeface="Tahoma" panose="020B0604030504040204" pitchFamily="34" charset="0"/>
                          <a:ea typeface="Tahoma" panose="020B0604030504040204" pitchFamily="34" charset="0"/>
                          <a:cs typeface="Tahoma" panose="020B0604030504040204" pitchFamily="34" charset="0"/>
                        </a:rPr>
                        <a:t>WorldVeg</a:t>
                      </a:r>
                      <a:r>
                        <a:rPr lang="en-US" sz="1400" kern="1200" dirty="0">
                          <a:solidFill>
                            <a:schemeClr val="dk1"/>
                          </a:solidFill>
                          <a:effectLst/>
                          <a:latin typeface="Tahoma" panose="020B0604030504040204" pitchFamily="34" charset="0"/>
                          <a:ea typeface="Tahoma" panose="020B0604030504040204" pitchFamily="34" charset="0"/>
                          <a:cs typeface="Tahoma" panose="020B0604030504040204" pitchFamily="34" charset="0"/>
                        </a:rPr>
                        <a:t>)</a:t>
                      </a:r>
                      <a:endParaRPr lang="en-US" sz="1400" dirty="0">
                        <a:latin typeface="Tahoma" panose="020B0604030504040204" pitchFamily="34" charset="0"/>
                        <a:ea typeface="Tahoma" panose="020B0604030504040204" pitchFamily="34" charset="0"/>
                        <a:cs typeface="Tahoma" panose="020B0604030504040204" pitchFamily="34" charset="0"/>
                      </a:endParaRPr>
                    </a:p>
                  </a:txBody>
                  <a:tcPr/>
                </a:tc>
                <a:tc hMerge="1">
                  <a:txBody>
                    <a:bodyPr/>
                    <a:lstStyle/>
                    <a:p>
                      <a:endParaRPr lang="en-US"/>
                    </a:p>
                  </a:txBody>
                  <a:tcPr/>
                </a:tc>
                <a:tc hMerge="1">
                  <a:txBody>
                    <a:bodyPr/>
                    <a:lstStyle/>
                    <a:p>
                      <a:endParaRPr lang="en-US" dirty="0"/>
                    </a:p>
                  </a:txBody>
                  <a:tcPr/>
                </a:tc>
                <a:tc>
                  <a:txBody>
                    <a:bodyPr/>
                    <a:lstStyle/>
                    <a:p>
                      <a:pPr marL="228600" indent="-228600">
                        <a:buFont typeface="+mj-lt"/>
                        <a:buAutoNum type="arabicPeriod" startAt="4"/>
                      </a:pPr>
                      <a:r>
                        <a:rPr lang="en-US" sz="1200" dirty="0"/>
                        <a:t> </a:t>
                      </a:r>
                    </a:p>
                    <a:p>
                      <a:pPr marL="228600" indent="-228600">
                        <a:buFont typeface="+mj-lt"/>
                        <a:buAutoNum type="arabicPeriod" startAt="4"/>
                      </a:pPr>
                      <a:r>
                        <a:rPr lang="en-US" sz="1200" dirty="0"/>
                        <a:t>_ _ _</a:t>
                      </a:r>
                    </a:p>
                    <a:p>
                      <a:pPr marL="228600" indent="-228600">
                        <a:buFont typeface="+mj-lt"/>
                        <a:buAutoNum type="arabicPeriod" startAt="4"/>
                      </a:pPr>
                      <a:r>
                        <a:rPr lang="en-US" sz="1200" dirty="0"/>
                        <a:t>_ _ _</a:t>
                      </a:r>
                    </a:p>
                  </a:txBody>
                  <a:tcPr/>
                </a:tc>
                <a:extLst>
                  <a:ext uri="{0D108BD9-81ED-4DB2-BD59-A6C34878D82A}">
                    <a16:rowId xmlns:a16="http://schemas.microsoft.com/office/drawing/2014/main" xmlns="" val="1252771777"/>
                  </a:ext>
                </a:extLst>
              </a:tr>
              <a:tr h="83281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Farming systems research perspective (how this work links with other sub-activities)</a:t>
                      </a:r>
                    </a:p>
                  </a:txBody>
                  <a:tcPr/>
                </a:tc>
                <a:tc gridSpan="3">
                  <a:txBody>
                    <a:bodyPr/>
                    <a:lstStyle/>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800" kern="1200" dirty="0">
                          <a:solidFill>
                            <a:schemeClr val="dk1"/>
                          </a:solidFill>
                          <a:effectLst/>
                          <a:latin typeface="+mn-lt"/>
                          <a:ea typeface="+mn-ea"/>
                          <a:cs typeface="+mn-cs"/>
                        </a:rPr>
                        <a:t>Activities have links with livestock, vegetables production and nutrition promotion</a:t>
                      </a:r>
                    </a:p>
                    <a:p>
                      <a:pPr marL="228600" indent="-228600">
                        <a:buFont typeface="+mj-lt"/>
                        <a:buAutoNum type="arabicPeriod"/>
                      </a:pPr>
                      <a:endParaRPr lang="en-US" sz="1200" dirty="0"/>
                    </a:p>
                  </a:txBody>
                  <a:tcPr/>
                </a:tc>
                <a:tc hMerge="1">
                  <a:txBody>
                    <a:bodyPr/>
                    <a:lstStyle/>
                    <a:p>
                      <a:endParaRPr lang="en-US"/>
                    </a:p>
                  </a:txBody>
                  <a:tcPr/>
                </a:tc>
                <a:tc hMerge="1">
                  <a:txBody>
                    <a:bodyPr/>
                    <a:lstStyle/>
                    <a:p>
                      <a:endParaRPr lang="en-US"/>
                    </a:p>
                  </a:txBody>
                  <a:tcPr/>
                </a:tc>
                <a:tc>
                  <a:txBody>
                    <a:bodyPr/>
                    <a:lstStyle/>
                    <a:p>
                      <a:pPr marL="228600" indent="-228600">
                        <a:buFont typeface="+mj-lt"/>
                        <a:buAutoNum type="arabicPeriod" startAt="4"/>
                      </a:pPr>
                      <a:endParaRPr lang="en-US" sz="1200" dirty="0"/>
                    </a:p>
                  </a:txBody>
                  <a:tcPr/>
                </a:tc>
                <a:extLst>
                  <a:ext uri="{0D108BD9-81ED-4DB2-BD59-A6C34878D82A}">
                    <a16:rowId xmlns:a16="http://schemas.microsoft.com/office/drawing/2014/main" xmlns="" val="239271738"/>
                  </a:ext>
                </a:extLst>
              </a:tr>
            </a:tbl>
          </a:graphicData>
        </a:graphic>
      </p:graphicFrame>
    </p:spTree>
    <p:extLst>
      <p:ext uri="{BB962C8B-B14F-4D97-AF65-F5344CB8AC3E}">
        <p14:creationId xmlns:p14="http://schemas.microsoft.com/office/powerpoint/2010/main" val="6310994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1">
            <a:extLst>
              <a:ext uri="{FF2B5EF4-FFF2-40B4-BE49-F238E27FC236}">
                <a16:creationId xmlns:a16="http://schemas.microsoft.com/office/drawing/2014/main" xmlns="" id="{D30C3052-B1F8-8E49-8FD3-2304F0BABBEE}"/>
              </a:ext>
            </a:extLst>
          </p:cNvPr>
          <p:cNvSpPr>
            <a:spLocks noGrp="1"/>
          </p:cNvSpPr>
          <p:nvPr>
            <p:ph type="body" sz="quarter" idx="12"/>
          </p:nvPr>
        </p:nvSpPr>
        <p:spPr>
          <a:xfrm>
            <a:off x="533400" y="1447800"/>
            <a:ext cx="7772400" cy="838200"/>
          </a:xfrm>
        </p:spPr>
        <p:txBody>
          <a:bodyPr/>
          <a:lstStyle/>
          <a:p>
            <a:r>
              <a:rPr lang="en-GB" sz="3200" dirty="0"/>
              <a:t>Deviation from Planned Milestones</a:t>
            </a:r>
          </a:p>
          <a:p>
            <a:endParaRPr lang="en-GB" sz="3200" dirty="0"/>
          </a:p>
          <a:p>
            <a:r>
              <a:rPr lang="en-GB" sz="3200" dirty="0"/>
              <a:t>This activity was discontinued because of funding problem</a:t>
            </a:r>
            <a:endParaRPr lang="en-US" sz="3200" dirty="0"/>
          </a:p>
          <a:p>
            <a:endParaRPr lang="en-US" sz="2400" dirty="0">
              <a:latin typeface="+mn-lt"/>
            </a:endParaRPr>
          </a:p>
        </p:txBody>
      </p:sp>
    </p:spTree>
    <p:extLst>
      <p:ext uri="{BB962C8B-B14F-4D97-AF65-F5344CB8AC3E}">
        <p14:creationId xmlns:p14="http://schemas.microsoft.com/office/powerpoint/2010/main" val="30868318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23AF2E3A-CE25-43C7-92B0-F6A0CCE40704}"/>
              </a:ext>
            </a:extLst>
          </p:cNvPr>
          <p:cNvSpPr>
            <a:spLocks noGrp="1"/>
          </p:cNvSpPr>
          <p:nvPr>
            <p:ph type="body" sz="quarter" idx="12"/>
          </p:nvPr>
        </p:nvSpPr>
        <p:spPr/>
        <p:txBody>
          <a:bodyPr/>
          <a:lstStyle/>
          <a:p>
            <a:endParaRPr lang="en-US" dirty="0"/>
          </a:p>
          <a:p>
            <a:endParaRPr lang="en-US" dirty="0"/>
          </a:p>
        </p:txBody>
      </p:sp>
      <p:graphicFrame>
        <p:nvGraphicFramePr>
          <p:cNvPr id="4" name="Table 3">
            <a:extLst>
              <a:ext uri="{FF2B5EF4-FFF2-40B4-BE49-F238E27FC236}">
                <a16:creationId xmlns:a16="http://schemas.microsoft.com/office/drawing/2014/main" xmlns="" id="{D9B25F1E-2676-4673-BCC8-73461B1FD71C}"/>
              </a:ext>
            </a:extLst>
          </p:cNvPr>
          <p:cNvGraphicFramePr>
            <a:graphicFrameLocks noGrp="1"/>
          </p:cNvGraphicFramePr>
          <p:nvPr>
            <p:extLst>
              <p:ext uri="{D42A27DB-BD31-4B8C-83A1-F6EECF244321}">
                <p14:modId xmlns:p14="http://schemas.microsoft.com/office/powerpoint/2010/main" val="3769684548"/>
              </p:ext>
            </p:extLst>
          </p:nvPr>
        </p:nvGraphicFramePr>
        <p:xfrm>
          <a:off x="0" y="1676400"/>
          <a:ext cx="8991599" cy="7627812"/>
        </p:xfrm>
        <a:graphic>
          <a:graphicData uri="http://schemas.openxmlformats.org/drawingml/2006/table">
            <a:tbl>
              <a:tblPr firstRow="1" bandRow="1">
                <a:tableStyleId>{5C22544A-7EE6-4342-B048-85BDC9FD1C3A}</a:tableStyleId>
              </a:tblPr>
              <a:tblGrid>
                <a:gridCol w="1910716">
                  <a:extLst>
                    <a:ext uri="{9D8B030D-6E8A-4147-A177-3AD203B41FA5}">
                      <a16:colId xmlns:a16="http://schemas.microsoft.com/office/drawing/2014/main" xmlns="" val="3703112829"/>
                    </a:ext>
                  </a:extLst>
                </a:gridCol>
                <a:gridCol w="674370">
                  <a:extLst>
                    <a:ext uri="{9D8B030D-6E8A-4147-A177-3AD203B41FA5}">
                      <a16:colId xmlns:a16="http://schemas.microsoft.com/office/drawing/2014/main" xmlns="" val="3580072038"/>
                    </a:ext>
                  </a:extLst>
                </a:gridCol>
                <a:gridCol w="3203256">
                  <a:extLst>
                    <a:ext uri="{9D8B030D-6E8A-4147-A177-3AD203B41FA5}">
                      <a16:colId xmlns:a16="http://schemas.microsoft.com/office/drawing/2014/main" xmlns="" val="1479856305"/>
                    </a:ext>
                  </a:extLst>
                </a:gridCol>
                <a:gridCol w="206058">
                  <a:extLst>
                    <a:ext uri="{9D8B030D-6E8A-4147-A177-3AD203B41FA5}">
                      <a16:colId xmlns:a16="http://schemas.microsoft.com/office/drawing/2014/main" xmlns="" val="2379201260"/>
                    </a:ext>
                  </a:extLst>
                </a:gridCol>
                <a:gridCol w="2997199">
                  <a:extLst>
                    <a:ext uri="{9D8B030D-6E8A-4147-A177-3AD203B41FA5}">
                      <a16:colId xmlns:a16="http://schemas.microsoft.com/office/drawing/2014/main" xmlns="" val="2222817256"/>
                    </a:ext>
                  </a:extLst>
                </a:gridCol>
              </a:tblGrid>
              <a:tr h="434621">
                <a:tc gridSpan="2">
                  <a:txBody>
                    <a:bodyPr/>
                    <a:lstStyle/>
                    <a:p>
                      <a:r>
                        <a:rPr lang="en-US" sz="1200" dirty="0"/>
                        <a:t>Outcome no. 2  </a:t>
                      </a:r>
                    </a:p>
                  </a:txBody>
                  <a:tcPr/>
                </a:tc>
                <a:tc hMerge="1">
                  <a:txBody>
                    <a:bodyPr/>
                    <a:lstStyle/>
                    <a:p>
                      <a:endParaRPr lang="en-US" dirty="0"/>
                    </a:p>
                  </a:txBody>
                  <a:tcPr/>
                </a:tc>
                <a:tc>
                  <a:txBody>
                    <a:bodyPr/>
                    <a:lstStyle/>
                    <a:p>
                      <a:r>
                        <a:rPr lang="en-US" sz="1200" dirty="0"/>
                        <a:t>Output no.1</a:t>
                      </a:r>
                    </a:p>
                  </a:txBody>
                  <a:tcPr/>
                </a:tc>
                <a:tc gridSpan="2">
                  <a:txBody>
                    <a:bodyPr/>
                    <a:lstStyle/>
                    <a:p>
                      <a:r>
                        <a:rPr lang="en-US" sz="1200" dirty="0"/>
                        <a:t>Activity no.1</a:t>
                      </a:r>
                    </a:p>
                  </a:txBody>
                  <a:tcPr/>
                </a:tc>
                <a:tc hMerge="1">
                  <a:txBody>
                    <a:bodyPr/>
                    <a:lstStyle/>
                    <a:p>
                      <a:endParaRPr lang="en-US" dirty="0"/>
                    </a:p>
                  </a:txBody>
                  <a:tcPr/>
                </a:tc>
                <a:extLst>
                  <a:ext uri="{0D108BD9-81ED-4DB2-BD59-A6C34878D82A}">
                    <a16:rowId xmlns:a16="http://schemas.microsoft.com/office/drawing/2014/main" xmlns="" val="279275205"/>
                  </a:ext>
                </a:extLst>
              </a:tr>
              <a:tr h="814788">
                <a:tc>
                  <a:txBody>
                    <a:bodyPr/>
                    <a:lstStyle/>
                    <a:p>
                      <a:r>
                        <a:rPr lang="en-US" sz="1200" b="1" dirty="0"/>
                        <a:t>Sub-activity title </a:t>
                      </a:r>
                    </a:p>
                  </a:txBody>
                  <a:tcPr/>
                </a:tc>
                <a:tc grid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200" dirty="0">
                          <a:solidFill>
                            <a:schemeClr val="dk1"/>
                          </a:solidFill>
                          <a:effectLst/>
                          <a:latin typeface="+mn-lt"/>
                          <a:ea typeface="+mn-ea"/>
                          <a:cs typeface="+mn-cs"/>
                        </a:rPr>
                        <a:t>Training community-based nutrition counsellors in Infant and young child feeding (IYCF) practices</a:t>
                      </a:r>
                      <a:endParaRPr lang="en-US" sz="1800" kern="1200" dirty="0">
                        <a:solidFill>
                          <a:schemeClr val="dk1"/>
                        </a:solidFill>
                        <a:effectLst/>
                        <a:latin typeface="+mn-lt"/>
                        <a:ea typeface="+mn-ea"/>
                        <a:cs typeface="+mn-cs"/>
                      </a:endParaRPr>
                    </a:p>
                    <a:p>
                      <a:endParaRPr lang="en-US" sz="1200" dirty="0"/>
                    </a:p>
                  </a:txBody>
                  <a:tcPr/>
                </a:tc>
                <a:tc hMerge="1">
                  <a:txBody>
                    <a:bodyPr/>
                    <a:lstStyle/>
                    <a:p>
                      <a:endParaRPr lang="en-US"/>
                    </a:p>
                  </a:txBody>
                  <a:tcPr/>
                </a:tc>
                <a:tc hMerge="1">
                  <a:txBody>
                    <a:bodyPr/>
                    <a:lstStyle/>
                    <a:p>
                      <a:endParaRPr lang="en-US"/>
                    </a:p>
                  </a:txBody>
                  <a:tcPr/>
                </a:tc>
                <a:tc hMerge="1">
                  <a:txBody>
                    <a:bodyPr/>
                    <a:lstStyle/>
                    <a:p>
                      <a:endParaRPr lang="en-US" dirty="0"/>
                    </a:p>
                  </a:txBody>
                  <a:tcPr/>
                </a:tc>
                <a:extLst>
                  <a:ext uri="{0D108BD9-81ED-4DB2-BD59-A6C34878D82A}">
                    <a16:rowId xmlns:a16="http://schemas.microsoft.com/office/drawing/2014/main" xmlns="" val="1987530307"/>
                  </a:ext>
                </a:extLst>
              </a:tr>
              <a:tr h="535835">
                <a:tc>
                  <a:txBody>
                    <a:bodyPr/>
                    <a:lstStyle/>
                    <a:p>
                      <a:r>
                        <a:rPr lang="en-US" sz="1200" b="1" dirty="0"/>
                        <a:t>Location/sites </a:t>
                      </a:r>
                    </a:p>
                    <a:p>
                      <a:r>
                        <a:rPr lang="en-US" sz="1200" b="1" dirty="0"/>
                        <a:t>for sub-activity</a:t>
                      </a:r>
                    </a:p>
                  </a:txBody>
                  <a:tcPr/>
                </a:tc>
                <a:tc gridSpan="4">
                  <a:txBody>
                    <a:bodyPr/>
                    <a:lstStyle/>
                    <a:p>
                      <a:r>
                        <a:rPr lang="en-US" sz="1200" dirty="0"/>
                        <a:t>25 communities in 5 districts (</a:t>
                      </a:r>
                      <a:r>
                        <a:rPr lang="en-US" sz="1200" dirty="0" err="1"/>
                        <a:t>Savelugu</a:t>
                      </a:r>
                      <a:r>
                        <a:rPr lang="en-US" sz="1200" dirty="0"/>
                        <a:t>, </a:t>
                      </a:r>
                      <a:r>
                        <a:rPr lang="en-US" sz="1200" dirty="0" err="1"/>
                        <a:t>Tolon</a:t>
                      </a:r>
                      <a:r>
                        <a:rPr lang="en-US" sz="1200" dirty="0"/>
                        <a:t>, </a:t>
                      </a:r>
                      <a:r>
                        <a:rPr lang="en-US" sz="1200" dirty="0" err="1"/>
                        <a:t>Wa</a:t>
                      </a:r>
                      <a:r>
                        <a:rPr lang="en-US" sz="1200" dirty="0"/>
                        <a:t> West, </a:t>
                      </a:r>
                      <a:r>
                        <a:rPr lang="en-US" sz="1200" dirty="0" err="1"/>
                        <a:t>Nadowli</a:t>
                      </a:r>
                      <a:r>
                        <a:rPr lang="en-US" sz="1200" dirty="0"/>
                        <a:t> and </a:t>
                      </a:r>
                      <a:r>
                        <a:rPr lang="en-US" sz="1200" dirty="0" err="1"/>
                        <a:t>Kassena-Nankana</a:t>
                      </a:r>
                      <a:r>
                        <a:rPr lang="en-US" sz="1200" dirty="0"/>
                        <a:t>) of Northern Ghana.</a:t>
                      </a:r>
                    </a:p>
                  </a:txBody>
                  <a:tcPr/>
                </a:tc>
                <a:tc hMerge="1">
                  <a:txBody>
                    <a:bodyPr/>
                    <a:lstStyle/>
                    <a:p>
                      <a:endParaRPr lang="en-US"/>
                    </a:p>
                  </a:txBody>
                  <a:tcPr/>
                </a:tc>
                <a:tc hMerge="1">
                  <a:txBody>
                    <a:bodyPr/>
                    <a:lstStyle/>
                    <a:p>
                      <a:endParaRPr lang="en-US"/>
                    </a:p>
                  </a:txBody>
                  <a:tcPr/>
                </a:tc>
                <a:tc hMerge="1">
                  <a:txBody>
                    <a:bodyPr/>
                    <a:lstStyle/>
                    <a:p>
                      <a:endParaRPr lang="en-US" sz="1200" dirty="0"/>
                    </a:p>
                  </a:txBody>
                  <a:tcPr/>
                </a:tc>
                <a:extLst>
                  <a:ext uri="{0D108BD9-81ED-4DB2-BD59-A6C34878D82A}">
                    <a16:rowId xmlns:a16="http://schemas.microsoft.com/office/drawing/2014/main" xmlns="" val="149716558"/>
                  </a:ext>
                </a:extLst>
              </a:tr>
              <a:tr h="535835">
                <a:tc>
                  <a:txBody>
                    <a:bodyPr/>
                    <a:lstStyle/>
                    <a:p>
                      <a:r>
                        <a:rPr lang="en-US" sz="1200" b="1" dirty="0"/>
                        <a:t>Implementation timeframe (start/end date)</a:t>
                      </a:r>
                    </a:p>
                  </a:txBody>
                  <a:tcPr/>
                </a:tc>
                <a:tc gridSpan="4">
                  <a:txBody>
                    <a:bodyPr/>
                    <a:lstStyle/>
                    <a:p>
                      <a:r>
                        <a:rPr lang="en-US" sz="1200" dirty="0"/>
                        <a:t>October 2017/March 2018</a:t>
                      </a:r>
                    </a:p>
                  </a:txBody>
                  <a:tcPr/>
                </a:tc>
                <a:tc hMerge="1">
                  <a:txBody>
                    <a:bodyPr/>
                    <a:lstStyle/>
                    <a:p>
                      <a:endParaRPr lang="en-US"/>
                    </a:p>
                  </a:txBody>
                  <a:tcPr/>
                </a:tc>
                <a:tc hMerge="1">
                  <a:txBody>
                    <a:bodyPr/>
                    <a:lstStyle/>
                    <a:p>
                      <a:endParaRPr lang="en-US"/>
                    </a:p>
                  </a:txBody>
                  <a:tcPr/>
                </a:tc>
                <a:tc hMerge="1">
                  <a:txBody>
                    <a:bodyPr/>
                    <a:lstStyle/>
                    <a:p>
                      <a:endParaRPr lang="en-US" sz="1200" dirty="0"/>
                    </a:p>
                  </a:txBody>
                  <a:tcPr/>
                </a:tc>
                <a:extLst>
                  <a:ext uri="{0D108BD9-81ED-4DB2-BD59-A6C34878D82A}">
                    <a16:rowId xmlns:a16="http://schemas.microsoft.com/office/drawing/2014/main" xmlns="" val="2226799887"/>
                  </a:ext>
                </a:extLst>
              </a:tr>
              <a:tr h="1267449">
                <a:tc>
                  <a:txBody>
                    <a:bodyPr/>
                    <a:lstStyle/>
                    <a:p>
                      <a:r>
                        <a:rPr lang="en-US" sz="1200" b="1" dirty="0"/>
                        <a:t>Deliverables achieved</a:t>
                      </a:r>
                    </a:p>
                  </a:txBody>
                  <a:tcPr/>
                </a:tc>
                <a:tc gridSpan="3">
                  <a:txBody>
                    <a:bodyPr/>
                    <a:lstStyle/>
                    <a:p>
                      <a:pPr marL="228600" indent="-228600">
                        <a:buFont typeface="+mj-lt"/>
                        <a:buAutoNum type="arabicPeriod"/>
                      </a:pPr>
                      <a:r>
                        <a:rPr lang="en-GB" sz="1800" kern="1200" dirty="0">
                          <a:solidFill>
                            <a:schemeClr val="dk1"/>
                          </a:solidFill>
                          <a:effectLst/>
                          <a:latin typeface="+mn-lt"/>
                          <a:ea typeface="+mn-ea"/>
                          <a:cs typeface="+mn-cs"/>
                        </a:rPr>
                        <a:t>50 community health workers trained in </a:t>
                      </a:r>
                      <a:r>
                        <a:rPr lang="en-GB" sz="1800" kern="1200" dirty="0" err="1">
                          <a:solidFill>
                            <a:schemeClr val="dk1"/>
                          </a:solidFill>
                          <a:effectLst/>
                          <a:latin typeface="+mn-lt"/>
                          <a:ea typeface="+mn-ea"/>
                          <a:cs typeface="+mn-cs"/>
                        </a:rPr>
                        <a:t>behavioral</a:t>
                      </a:r>
                      <a:r>
                        <a:rPr lang="en-GB" sz="1800" kern="1200" dirty="0">
                          <a:solidFill>
                            <a:schemeClr val="dk1"/>
                          </a:solidFill>
                          <a:effectLst/>
                          <a:latin typeface="+mn-lt"/>
                          <a:ea typeface="+mn-ea"/>
                          <a:cs typeface="+mn-cs"/>
                        </a:rPr>
                        <a:t> change communication and positive deviance approaches</a:t>
                      </a:r>
                      <a:r>
                        <a:rPr lang="en-US" sz="1200" kern="1200" dirty="0">
                          <a:solidFill>
                            <a:schemeClr val="dk1"/>
                          </a:solidFill>
                          <a:effectLst/>
                          <a:latin typeface="+mn-lt"/>
                          <a:ea typeface="+mn-ea"/>
                          <a:cs typeface="+mn-cs"/>
                        </a:rPr>
                        <a:t> </a:t>
                      </a:r>
                      <a:endParaRPr lang="en-US" sz="1200" dirty="0"/>
                    </a:p>
                  </a:txBody>
                  <a:tcPr/>
                </a:tc>
                <a:tc hMerge="1">
                  <a:txBody>
                    <a:bodyPr/>
                    <a:lstStyle/>
                    <a:p>
                      <a:endParaRPr lang="en-US"/>
                    </a:p>
                  </a:txBody>
                  <a:tcPr/>
                </a:tc>
                <a:tc hMerge="1">
                  <a:txBody>
                    <a:bodyPr/>
                    <a:lstStyle/>
                    <a:p>
                      <a:endParaRPr lang="en-US"/>
                    </a:p>
                  </a:txBody>
                  <a:tcPr/>
                </a:tc>
                <a:tc>
                  <a:txBody>
                    <a:bodyPr/>
                    <a:lstStyle/>
                    <a:p>
                      <a:pPr marL="0" indent="0">
                        <a:buFont typeface="+mj-lt"/>
                        <a:buNone/>
                      </a:pPr>
                      <a:endParaRPr lang="en-US" sz="1200" dirty="0"/>
                    </a:p>
                  </a:txBody>
                  <a:tcPr/>
                </a:tc>
                <a:extLst>
                  <a:ext uri="{0D108BD9-81ED-4DB2-BD59-A6C34878D82A}">
                    <a16:rowId xmlns:a16="http://schemas.microsoft.com/office/drawing/2014/main" xmlns="" val="1796121291"/>
                  </a:ext>
                </a:extLst>
              </a:tr>
              <a:tr h="1086384">
                <a:tc>
                  <a:txBody>
                    <a:bodyPr/>
                    <a:lstStyle/>
                    <a:p>
                      <a:r>
                        <a:rPr lang="en-US" sz="1200" b="1" dirty="0"/>
                        <a:t>S.I. domain and indicators for which data was collected – indicate metric and scale</a:t>
                      </a:r>
                    </a:p>
                  </a:txBody>
                  <a:tcPr/>
                </a:tc>
                <a:tc gridSpan="3">
                  <a:txBody>
                    <a:bodyPr/>
                    <a:lstStyle/>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800" kern="1200" dirty="0">
                          <a:solidFill>
                            <a:schemeClr val="dk1"/>
                          </a:solidFill>
                          <a:effectLst/>
                          <a:latin typeface="+mn-lt"/>
                          <a:ea typeface="+mn-ea"/>
                          <a:cs typeface="+mn-cs"/>
                        </a:rPr>
                        <a:t>Number of health workers trained in behavioral change communication and positive deviance approaches</a:t>
                      </a:r>
                      <a:endParaRPr lang="en-US" sz="1200" dirty="0"/>
                    </a:p>
                  </a:txBody>
                  <a:tcPr/>
                </a:tc>
                <a:tc hMerge="1">
                  <a:txBody>
                    <a:bodyPr/>
                    <a:lstStyle/>
                    <a:p>
                      <a:endParaRPr lang="en-US"/>
                    </a:p>
                  </a:txBody>
                  <a:tcPr/>
                </a:tc>
                <a:tc hMerge="1">
                  <a:txBody>
                    <a:bodyPr/>
                    <a:lstStyle/>
                    <a:p>
                      <a:endParaRPr lang="en-US"/>
                    </a:p>
                  </a:txBody>
                  <a:tcPr/>
                </a:tc>
                <a:tc>
                  <a:txBody>
                    <a:bodyPr/>
                    <a:lstStyle/>
                    <a:p>
                      <a:pPr marL="228600" indent="-228600">
                        <a:buFont typeface="+mj-lt"/>
                        <a:buAutoNum type="arabicPeriod" startAt="4"/>
                      </a:pPr>
                      <a:r>
                        <a:rPr lang="en-US" sz="1200" dirty="0"/>
                        <a:t>_ _ _</a:t>
                      </a:r>
                    </a:p>
                    <a:p>
                      <a:pPr marL="228600" indent="-228600">
                        <a:buFont typeface="+mj-lt"/>
                        <a:buAutoNum type="arabicPeriod" startAt="4"/>
                      </a:pPr>
                      <a:r>
                        <a:rPr lang="en-US" sz="1200" dirty="0"/>
                        <a:t>_ _ _</a:t>
                      </a:r>
                    </a:p>
                    <a:p>
                      <a:pPr marL="228600" indent="-228600">
                        <a:buFont typeface="+mj-lt"/>
                        <a:buAutoNum type="arabicPeriod" startAt="4"/>
                      </a:pPr>
                      <a:r>
                        <a:rPr lang="en-US" sz="1200" dirty="0"/>
                        <a:t>_ _ _</a:t>
                      </a:r>
                    </a:p>
                  </a:txBody>
                  <a:tcPr/>
                </a:tc>
                <a:extLst>
                  <a:ext uri="{0D108BD9-81ED-4DB2-BD59-A6C34878D82A}">
                    <a16:rowId xmlns:a16="http://schemas.microsoft.com/office/drawing/2014/main" xmlns="" val="279038291"/>
                  </a:ext>
                </a:extLst>
              </a:tr>
              <a:tr h="750168">
                <a:tc>
                  <a:txBody>
                    <a:bodyPr/>
                    <a:lstStyle/>
                    <a:p>
                      <a:r>
                        <a:rPr lang="en-US" sz="1200" b="1" dirty="0"/>
                        <a:t>Research team involved</a:t>
                      </a:r>
                    </a:p>
                  </a:txBody>
                  <a:tcPr/>
                </a:tc>
                <a:tc gridSpan="3">
                  <a:txBody>
                    <a:bodyPr/>
                    <a:lstStyle/>
                    <a:p>
                      <a:pPr marL="228600" indent="-228600">
                        <a:buFont typeface="+mj-lt"/>
                        <a:buAutoNum type="arabicPeriod"/>
                      </a:pPr>
                      <a:r>
                        <a:rPr lang="en-US" sz="1200" dirty="0"/>
                        <a:t>Dr. Mahama Saaka (UDS)</a:t>
                      </a:r>
                    </a:p>
                    <a:p>
                      <a:pPr marL="228600" indent="-228600">
                        <a:buFont typeface="+mj-lt"/>
                        <a:buAutoNum type="arabicPeriod"/>
                      </a:pPr>
                      <a:r>
                        <a:rPr lang="en-US" sz="1800" kern="1200" dirty="0" err="1">
                          <a:solidFill>
                            <a:schemeClr val="dk1"/>
                          </a:solidFill>
                          <a:effectLst/>
                          <a:latin typeface="+mn-lt"/>
                          <a:ea typeface="+mn-ea"/>
                          <a:cs typeface="+mn-cs"/>
                        </a:rPr>
                        <a:t>Chrisantus</a:t>
                      </a:r>
                      <a:r>
                        <a:rPr lang="en-US" sz="1800" kern="1200" dirty="0">
                          <a:solidFill>
                            <a:schemeClr val="dk1"/>
                          </a:solidFill>
                          <a:effectLst/>
                          <a:latin typeface="+mn-lt"/>
                          <a:ea typeface="+mn-ea"/>
                          <a:cs typeface="+mn-cs"/>
                        </a:rPr>
                        <a:t> </a:t>
                      </a:r>
                      <a:r>
                        <a:rPr lang="en-US" sz="1800" kern="1200" dirty="0" err="1">
                          <a:solidFill>
                            <a:schemeClr val="dk1"/>
                          </a:solidFill>
                          <a:effectLst/>
                          <a:latin typeface="+mn-lt"/>
                          <a:ea typeface="+mn-ea"/>
                          <a:cs typeface="+mn-cs"/>
                        </a:rPr>
                        <a:t>Daari</a:t>
                      </a:r>
                      <a:r>
                        <a:rPr lang="en-US" sz="1800" kern="1200" dirty="0">
                          <a:solidFill>
                            <a:schemeClr val="dk1"/>
                          </a:solidFill>
                          <a:effectLst/>
                          <a:latin typeface="+mn-lt"/>
                          <a:ea typeface="+mn-ea"/>
                          <a:cs typeface="+mn-cs"/>
                        </a:rPr>
                        <a:t> (GHS)</a:t>
                      </a:r>
                      <a:endParaRPr lang="en-US" sz="1200" dirty="0"/>
                    </a:p>
                    <a:p>
                      <a:pPr marL="228600" indent="-228600">
                        <a:buFont typeface="+mj-lt"/>
                        <a:buAutoNum type="arabicPeriod"/>
                      </a:pPr>
                      <a:r>
                        <a:rPr lang="en-US" sz="1200" dirty="0"/>
                        <a:t>Lawal Alhassan</a:t>
                      </a:r>
                    </a:p>
                  </a:txBody>
                  <a:tcPr/>
                </a:tc>
                <a:tc hMerge="1">
                  <a:txBody>
                    <a:bodyPr/>
                    <a:lstStyle/>
                    <a:p>
                      <a:endParaRPr lang="en-US"/>
                    </a:p>
                  </a:txBody>
                  <a:tcPr/>
                </a:tc>
                <a:tc hMerge="1">
                  <a:txBody>
                    <a:bodyPr/>
                    <a:lstStyle/>
                    <a:p>
                      <a:endParaRPr lang="en-US"/>
                    </a:p>
                  </a:txBody>
                  <a:tcPr/>
                </a:tc>
                <a:tc>
                  <a:txBody>
                    <a:bodyPr/>
                    <a:lstStyle/>
                    <a:p>
                      <a:pPr marL="228600" indent="-228600">
                        <a:buFont typeface="+mj-lt"/>
                        <a:buAutoNum type="arabicPeriod" startAt="4"/>
                      </a:pPr>
                      <a:r>
                        <a:rPr lang="en-US" sz="1200" dirty="0"/>
                        <a:t>Khadija </a:t>
                      </a:r>
                      <a:r>
                        <a:rPr lang="en-US" sz="1200" dirty="0" err="1"/>
                        <a:t>Wemah</a:t>
                      </a:r>
                      <a:endParaRPr lang="en-US" sz="1200" dirty="0"/>
                    </a:p>
                    <a:p>
                      <a:pPr marL="228600" indent="-228600">
                        <a:buFont typeface="+mj-lt"/>
                        <a:buAutoNum type="arabicPeriod" startAt="4"/>
                      </a:pPr>
                      <a:r>
                        <a:rPr lang="en-US" sz="1200" dirty="0"/>
                        <a:t>_ _ _</a:t>
                      </a:r>
                    </a:p>
                    <a:p>
                      <a:pPr marL="228600" indent="-228600">
                        <a:buFont typeface="+mj-lt"/>
                        <a:buAutoNum type="arabicPeriod" startAt="4"/>
                      </a:pPr>
                      <a:r>
                        <a:rPr lang="en-US" sz="1200" dirty="0"/>
                        <a:t>_ _ _</a:t>
                      </a:r>
                    </a:p>
                  </a:txBody>
                  <a:tcPr/>
                </a:tc>
                <a:extLst>
                  <a:ext uri="{0D108BD9-81ED-4DB2-BD59-A6C34878D82A}">
                    <a16:rowId xmlns:a16="http://schemas.microsoft.com/office/drawing/2014/main" xmlns="" val="3129663740"/>
                  </a:ext>
                </a:extLst>
              </a:tr>
              <a:tr h="217276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Farming systems research perspective (how this work links with other sub-activities)</a:t>
                      </a:r>
                    </a:p>
                  </a:txBody>
                  <a:tcPr/>
                </a:tc>
                <a:tc gridSpan="3">
                  <a: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sz="1800" kern="1200" dirty="0">
                          <a:solidFill>
                            <a:schemeClr val="dk1"/>
                          </a:solidFill>
                          <a:effectLst/>
                          <a:latin typeface="+mn-lt"/>
                          <a:ea typeface="+mn-ea"/>
                          <a:cs typeface="+mn-cs"/>
                        </a:rPr>
                        <a:t>Activities were implemented in line with the Africa RISING overall strategic partnerships and geographical targeting ensuring convergence of nutrition interventions with other interventions and stakeholder activities (including livestock and crops) </a:t>
                      </a:r>
                    </a:p>
                    <a:p>
                      <a:pPr marL="228600" indent="-228600">
                        <a:buFont typeface="+mj-lt"/>
                        <a:buAutoNum type="arabicPeriod"/>
                      </a:pPr>
                      <a:endParaRPr lang="en-US" sz="1200" dirty="0"/>
                    </a:p>
                  </a:txBody>
                  <a:tcPr/>
                </a:tc>
                <a:tc hMerge="1">
                  <a:txBody>
                    <a:bodyPr/>
                    <a:lstStyle/>
                    <a:p>
                      <a:endParaRPr lang="en-US"/>
                    </a:p>
                  </a:txBody>
                  <a:tcPr/>
                </a:tc>
                <a:tc hMerge="1">
                  <a:txBody>
                    <a:bodyPr/>
                    <a:lstStyle/>
                    <a:p>
                      <a:endParaRPr lang="en-US"/>
                    </a:p>
                  </a:txBody>
                  <a:tcPr/>
                </a:tc>
                <a:tc>
                  <a:txBody>
                    <a:bodyPr/>
                    <a:lstStyle/>
                    <a:p>
                      <a:pPr marL="228600" indent="-228600">
                        <a:buFont typeface="+mj-lt"/>
                        <a:buAutoNum type="arabicPeriod" startAt="4"/>
                      </a:pPr>
                      <a:endParaRPr lang="en-US" sz="1200" dirty="0"/>
                    </a:p>
                  </a:txBody>
                  <a:tcPr/>
                </a:tc>
                <a:extLst>
                  <a:ext uri="{0D108BD9-81ED-4DB2-BD59-A6C34878D82A}">
                    <a16:rowId xmlns:a16="http://schemas.microsoft.com/office/drawing/2014/main" xmlns="" val="410663136"/>
                  </a:ext>
                </a:extLst>
              </a:tr>
            </a:tbl>
          </a:graphicData>
        </a:graphic>
      </p:graphicFrame>
    </p:spTree>
    <p:extLst>
      <p:ext uri="{BB962C8B-B14F-4D97-AF65-F5344CB8AC3E}">
        <p14:creationId xmlns:p14="http://schemas.microsoft.com/office/powerpoint/2010/main" val="37485762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E1BE1407-1EE3-44C2-A8DA-E676D8205094}"/>
              </a:ext>
            </a:extLst>
          </p:cNvPr>
          <p:cNvSpPr>
            <a:spLocks noGrp="1"/>
          </p:cNvSpPr>
          <p:nvPr>
            <p:ph type="body" sz="quarter" idx="12"/>
          </p:nvPr>
        </p:nvSpPr>
        <p:spPr/>
        <p:txBody>
          <a:bodyPr/>
          <a:lstStyle/>
          <a:p>
            <a:endParaRPr lang="en-US" dirty="0"/>
          </a:p>
          <a:p>
            <a:endParaRPr lang="en-US" dirty="0"/>
          </a:p>
        </p:txBody>
      </p:sp>
      <p:graphicFrame>
        <p:nvGraphicFramePr>
          <p:cNvPr id="4" name="Table 3">
            <a:extLst>
              <a:ext uri="{FF2B5EF4-FFF2-40B4-BE49-F238E27FC236}">
                <a16:creationId xmlns:a16="http://schemas.microsoft.com/office/drawing/2014/main" xmlns="" id="{45A8622E-17F3-4AA1-B9D8-6C5D4B2D0210}"/>
              </a:ext>
            </a:extLst>
          </p:cNvPr>
          <p:cNvGraphicFramePr>
            <a:graphicFrameLocks noGrp="1"/>
          </p:cNvGraphicFramePr>
          <p:nvPr>
            <p:extLst>
              <p:ext uri="{D42A27DB-BD31-4B8C-83A1-F6EECF244321}">
                <p14:modId xmlns:p14="http://schemas.microsoft.com/office/powerpoint/2010/main" val="3121874609"/>
              </p:ext>
            </p:extLst>
          </p:nvPr>
        </p:nvGraphicFramePr>
        <p:xfrm>
          <a:off x="0" y="1676401"/>
          <a:ext cx="8991599" cy="7417140"/>
        </p:xfrm>
        <a:graphic>
          <a:graphicData uri="http://schemas.openxmlformats.org/drawingml/2006/table">
            <a:tbl>
              <a:tblPr firstRow="1" bandRow="1">
                <a:tableStyleId>{5C22544A-7EE6-4342-B048-85BDC9FD1C3A}</a:tableStyleId>
              </a:tblPr>
              <a:tblGrid>
                <a:gridCol w="1910716">
                  <a:extLst>
                    <a:ext uri="{9D8B030D-6E8A-4147-A177-3AD203B41FA5}">
                      <a16:colId xmlns:a16="http://schemas.microsoft.com/office/drawing/2014/main" xmlns="" val="3703112829"/>
                    </a:ext>
                  </a:extLst>
                </a:gridCol>
                <a:gridCol w="674370">
                  <a:extLst>
                    <a:ext uri="{9D8B030D-6E8A-4147-A177-3AD203B41FA5}">
                      <a16:colId xmlns:a16="http://schemas.microsoft.com/office/drawing/2014/main" xmlns="" val="3580072038"/>
                    </a:ext>
                  </a:extLst>
                </a:gridCol>
                <a:gridCol w="3203256">
                  <a:extLst>
                    <a:ext uri="{9D8B030D-6E8A-4147-A177-3AD203B41FA5}">
                      <a16:colId xmlns:a16="http://schemas.microsoft.com/office/drawing/2014/main" xmlns="" val="1479856305"/>
                    </a:ext>
                  </a:extLst>
                </a:gridCol>
                <a:gridCol w="1298258">
                  <a:extLst>
                    <a:ext uri="{9D8B030D-6E8A-4147-A177-3AD203B41FA5}">
                      <a16:colId xmlns:a16="http://schemas.microsoft.com/office/drawing/2014/main" xmlns="" val="2379201260"/>
                    </a:ext>
                  </a:extLst>
                </a:gridCol>
                <a:gridCol w="1904999">
                  <a:extLst>
                    <a:ext uri="{9D8B030D-6E8A-4147-A177-3AD203B41FA5}">
                      <a16:colId xmlns:a16="http://schemas.microsoft.com/office/drawing/2014/main" xmlns="" val="2222817256"/>
                    </a:ext>
                  </a:extLst>
                </a:gridCol>
              </a:tblGrid>
              <a:tr h="422357">
                <a:tc gridSpan="2">
                  <a:txBody>
                    <a:bodyPr/>
                    <a:lstStyle/>
                    <a:p>
                      <a:r>
                        <a:rPr lang="en-US" sz="1200" dirty="0"/>
                        <a:t>Outcome no. 2  </a:t>
                      </a:r>
                    </a:p>
                  </a:txBody>
                  <a:tcPr/>
                </a:tc>
                <a:tc hMerge="1">
                  <a:txBody>
                    <a:bodyPr/>
                    <a:lstStyle/>
                    <a:p>
                      <a:endParaRPr lang="en-US" dirty="0"/>
                    </a:p>
                  </a:txBody>
                  <a:tcPr/>
                </a:tc>
                <a:tc>
                  <a:txBody>
                    <a:bodyPr/>
                    <a:lstStyle/>
                    <a:p>
                      <a:r>
                        <a:rPr lang="en-US" sz="1200" dirty="0"/>
                        <a:t>Output no.1</a:t>
                      </a:r>
                    </a:p>
                  </a:txBody>
                  <a:tcPr/>
                </a:tc>
                <a:tc gridSpan="2">
                  <a:txBody>
                    <a:bodyPr/>
                    <a:lstStyle/>
                    <a:p>
                      <a:r>
                        <a:rPr lang="en-US" sz="1200" dirty="0"/>
                        <a:t>Activity no.1</a:t>
                      </a:r>
                    </a:p>
                  </a:txBody>
                  <a:tcPr/>
                </a:tc>
                <a:tc hMerge="1">
                  <a:txBody>
                    <a:bodyPr/>
                    <a:lstStyle/>
                    <a:p>
                      <a:endParaRPr lang="en-US" dirty="0"/>
                    </a:p>
                  </a:txBody>
                  <a:tcPr/>
                </a:tc>
                <a:extLst>
                  <a:ext uri="{0D108BD9-81ED-4DB2-BD59-A6C34878D82A}">
                    <a16:rowId xmlns:a16="http://schemas.microsoft.com/office/drawing/2014/main" xmlns="" val="279275205"/>
                  </a:ext>
                </a:extLst>
              </a:tr>
              <a:tr h="799738">
                <a:tc>
                  <a:txBody>
                    <a:bodyPr/>
                    <a:lstStyle/>
                    <a:p>
                      <a:r>
                        <a:rPr lang="en-US" sz="1200" b="1" dirty="0"/>
                        <a:t>Sub-activity title </a:t>
                      </a:r>
                    </a:p>
                  </a:txBody>
                  <a:tcPr/>
                </a:tc>
                <a:tc grid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200" dirty="0">
                          <a:solidFill>
                            <a:schemeClr val="dk1"/>
                          </a:solidFill>
                          <a:effectLst/>
                          <a:latin typeface="+mn-lt"/>
                          <a:ea typeface="+mn-ea"/>
                          <a:cs typeface="+mn-cs"/>
                        </a:rPr>
                        <a:t>Evaluation of factors that influence translation of acquired nutritional knowledge into practice</a:t>
                      </a:r>
                      <a:endParaRPr lang="en-US" sz="1800" kern="1200" dirty="0">
                        <a:solidFill>
                          <a:schemeClr val="dk1"/>
                        </a:solidFill>
                        <a:effectLst/>
                        <a:latin typeface="+mn-lt"/>
                        <a:ea typeface="+mn-ea"/>
                        <a:cs typeface="+mn-cs"/>
                      </a:endParaRPr>
                    </a:p>
                    <a:p>
                      <a:endParaRPr lang="en-US" sz="1200" dirty="0"/>
                    </a:p>
                  </a:txBody>
                  <a:tcPr/>
                </a:tc>
                <a:tc hMerge="1">
                  <a:txBody>
                    <a:bodyPr/>
                    <a:lstStyle/>
                    <a:p>
                      <a:endParaRPr lang="en-US"/>
                    </a:p>
                  </a:txBody>
                  <a:tcPr/>
                </a:tc>
                <a:tc hMerge="1">
                  <a:txBody>
                    <a:bodyPr/>
                    <a:lstStyle/>
                    <a:p>
                      <a:endParaRPr lang="en-US"/>
                    </a:p>
                  </a:txBody>
                  <a:tcPr/>
                </a:tc>
                <a:tc hMerge="1">
                  <a:txBody>
                    <a:bodyPr/>
                    <a:lstStyle/>
                    <a:p>
                      <a:endParaRPr lang="en-US" dirty="0"/>
                    </a:p>
                  </a:txBody>
                  <a:tcPr/>
                </a:tc>
                <a:extLst>
                  <a:ext uri="{0D108BD9-81ED-4DB2-BD59-A6C34878D82A}">
                    <a16:rowId xmlns:a16="http://schemas.microsoft.com/office/drawing/2014/main" xmlns="" val="1987530307"/>
                  </a:ext>
                </a:extLst>
              </a:tr>
              <a:tr h="520715">
                <a:tc>
                  <a:txBody>
                    <a:bodyPr/>
                    <a:lstStyle/>
                    <a:p>
                      <a:r>
                        <a:rPr lang="en-US" sz="1200" b="1" dirty="0"/>
                        <a:t>Location/sites </a:t>
                      </a:r>
                    </a:p>
                    <a:p>
                      <a:r>
                        <a:rPr lang="en-US" sz="1200" b="1" dirty="0"/>
                        <a:t>for sub-activity</a:t>
                      </a:r>
                    </a:p>
                  </a:txBody>
                  <a:tcPr/>
                </a:tc>
                <a:tc gridSpan="4">
                  <a:txBody>
                    <a:bodyPr/>
                    <a:lstStyle/>
                    <a:p>
                      <a:r>
                        <a:rPr lang="en-US" sz="1200" dirty="0"/>
                        <a:t>25 communities in 5 districts (</a:t>
                      </a:r>
                      <a:r>
                        <a:rPr lang="en-US" sz="1200" dirty="0" err="1"/>
                        <a:t>Savelugu</a:t>
                      </a:r>
                      <a:r>
                        <a:rPr lang="en-US" sz="1200" dirty="0"/>
                        <a:t>, </a:t>
                      </a:r>
                      <a:r>
                        <a:rPr lang="en-US" sz="1200" dirty="0" err="1"/>
                        <a:t>Tolon</a:t>
                      </a:r>
                      <a:r>
                        <a:rPr lang="en-US" sz="1200" dirty="0"/>
                        <a:t>, </a:t>
                      </a:r>
                      <a:r>
                        <a:rPr lang="en-US" sz="1200" dirty="0" err="1"/>
                        <a:t>Wa</a:t>
                      </a:r>
                      <a:r>
                        <a:rPr lang="en-US" sz="1200" dirty="0"/>
                        <a:t> West, </a:t>
                      </a:r>
                      <a:r>
                        <a:rPr lang="en-US" sz="1200" dirty="0" err="1"/>
                        <a:t>Nadowli</a:t>
                      </a:r>
                      <a:r>
                        <a:rPr lang="en-US" sz="1200" dirty="0"/>
                        <a:t> and </a:t>
                      </a:r>
                      <a:r>
                        <a:rPr lang="en-US" sz="1200" dirty="0" err="1"/>
                        <a:t>Kassena-Nankana</a:t>
                      </a:r>
                      <a:r>
                        <a:rPr lang="en-US" sz="1200" dirty="0"/>
                        <a:t>) of Northern Ghana.</a:t>
                      </a:r>
                    </a:p>
                  </a:txBody>
                  <a:tcPr/>
                </a:tc>
                <a:tc hMerge="1">
                  <a:txBody>
                    <a:bodyPr/>
                    <a:lstStyle/>
                    <a:p>
                      <a:endParaRPr lang="en-US"/>
                    </a:p>
                  </a:txBody>
                  <a:tcPr/>
                </a:tc>
                <a:tc hMerge="1">
                  <a:txBody>
                    <a:bodyPr/>
                    <a:lstStyle/>
                    <a:p>
                      <a:endParaRPr lang="en-US"/>
                    </a:p>
                  </a:txBody>
                  <a:tcPr/>
                </a:tc>
                <a:tc hMerge="1">
                  <a:txBody>
                    <a:bodyPr/>
                    <a:lstStyle/>
                    <a:p>
                      <a:endParaRPr lang="en-US" sz="1200" dirty="0"/>
                    </a:p>
                  </a:txBody>
                  <a:tcPr/>
                </a:tc>
                <a:extLst>
                  <a:ext uri="{0D108BD9-81ED-4DB2-BD59-A6C34878D82A}">
                    <a16:rowId xmlns:a16="http://schemas.microsoft.com/office/drawing/2014/main" xmlns="" val="149716558"/>
                  </a:ext>
                </a:extLst>
              </a:tr>
              <a:tr h="520715">
                <a:tc>
                  <a:txBody>
                    <a:bodyPr/>
                    <a:lstStyle/>
                    <a:p>
                      <a:r>
                        <a:rPr lang="en-US" sz="1200" b="1" dirty="0"/>
                        <a:t>Implementation timeframe (start/end date)</a:t>
                      </a:r>
                    </a:p>
                  </a:txBody>
                  <a:tcPr/>
                </a:tc>
                <a:tc gridSpan="4">
                  <a:txBody>
                    <a:bodyPr/>
                    <a:lstStyle/>
                    <a:p>
                      <a:r>
                        <a:rPr lang="en-US" sz="1200" dirty="0"/>
                        <a:t>October 2017/February 2018</a:t>
                      </a:r>
                    </a:p>
                  </a:txBody>
                  <a:tcPr/>
                </a:tc>
                <a:tc hMerge="1">
                  <a:txBody>
                    <a:bodyPr/>
                    <a:lstStyle/>
                    <a:p>
                      <a:endParaRPr lang="en-US"/>
                    </a:p>
                  </a:txBody>
                  <a:tcPr/>
                </a:tc>
                <a:tc hMerge="1">
                  <a:txBody>
                    <a:bodyPr/>
                    <a:lstStyle/>
                    <a:p>
                      <a:endParaRPr lang="en-US"/>
                    </a:p>
                  </a:txBody>
                  <a:tcPr/>
                </a:tc>
                <a:tc hMerge="1">
                  <a:txBody>
                    <a:bodyPr/>
                    <a:lstStyle/>
                    <a:p>
                      <a:endParaRPr lang="en-US" sz="1200" dirty="0"/>
                    </a:p>
                  </a:txBody>
                  <a:tcPr/>
                </a:tc>
                <a:extLst>
                  <a:ext uri="{0D108BD9-81ED-4DB2-BD59-A6C34878D82A}">
                    <a16:rowId xmlns:a16="http://schemas.microsoft.com/office/drawing/2014/main" xmlns="" val="2226799887"/>
                  </a:ext>
                </a:extLst>
              </a:tr>
              <a:tr h="1231685">
                <a:tc>
                  <a:txBody>
                    <a:bodyPr/>
                    <a:lstStyle/>
                    <a:p>
                      <a:r>
                        <a:rPr lang="en-US" sz="1200" b="1" dirty="0"/>
                        <a:t>Deliverables achieved</a:t>
                      </a:r>
                    </a:p>
                  </a:txBody>
                  <a:tcPr/>
                </a:tc>
                <a:tc gridSpan="3">
                  <a:txBody>
                    <a:bodyPr/>
                    <a:lstStyle/>
                    <a:p>
                      <a:pPr marL="228600" indent="-228600">
                        <a:buFont typeface="+mj-lt"/>
                        <a:buAutoNum type="arabicPeriod"/>
                      </a:pPr>
                      <a:r>
                        <a:rPr lang="en-GB" sz="1800" kern="1200" dirty="0">
                          <a:solidFill>
                            <a:schemeClr val="dk1"/>
                          </a:solidFill>
                          <a:effectLst/>
                          <a:latin typeface="+mn-lt"/>
                          <a:ea typeface="+mn-ea"/>
                          <a:cs typeface="+mn-cs"/>
                        </a:rPr>
                        <a:t>Data collected and analysed </a:t>
                      </a:r>
                    </a:p>
                    <a:p>
                      <a:pPr marL="0" indent="0">
                        <a:buFont typeface="+mj-lt"/>
                        <a:buNone/>
                      </a:pPr>
                      <a:endParaRPr lang="en-US" sz="1200" dirty="0"/>
                    </a:p>
                  </a:txBody>
                  <a:tcPr/>
                </a:tc>
                <a:tc hMerge="1">
                  <a:txBody>
                    <a:bodyPr/>
                    <a:lstStyle/>
                    <a:p>
                      <a:endParaRPr lang="en-US"/>
                    </a:p>
                  </a:txBody>
                  <a:tcPr/>
                </a:tc>
                <a:tc hMerge="1">
                  <a:txBody>
                    <a:bodyPr/>
                    <a:lstStyle/>
                    <a:p>
                      <a:endParaRPr lang="en-US"/>
                    </a:p>
                  </a:txBody>
                  <a:tcPr/>
                </a:tc>
                <a:tc>
                  <a:txBody>
                    <a:bodyPr/>
                    <a:lstStyle/>
                    <a:p>
                      <a:pPr marL="0" indent="0">
                        <a:buFont typeface="+mj-lt"/>
                        <a:buNone/>
                      </a:pPr>
                      <a:endParaRPr lang="en-US" sz="1200" dirty="0"/>
                    </a:p>
                  </a:txBody>
                  <a:tcPr/>
                </a:tc>
                <a:extLst>
                  <a:ext uri="{0D108BD9-81ED-4DB2-BD59-A6C34878D82A}">
                    <a16:rowId xmlns:a16="http://schemas.microsoft.com/office/drawing/2014/main" xmlns="" val="1796121291"/>
                  </a:ext>
                </a:extLst>
              </a:tr>
              <a:tr h="1055729">
                <a:tc>
                  <a:txBody>
                    <a:bodyPr/>
                    <a:lstStyle/>
                    <a:p>
                      <a:r>
                        <a:rPr lang="en-US" sz="1200" b="1" dirty="0"/>
                        <a:t>S.I. domain and indicators for which data was collected – indicate metric and scale</a:t>
                      </a:r>
                    </a:p>
                  </a:txBody>
                  <a:tcPr/>
                </a:tc>
                <a:tc gridSpan="3">
                  <a:txBody>
                    <a:bodyPr/>
                    <a:lstStyle/>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800" kern="1200" dirty="0">
                          <a:solidFill>
                            <a:schemeClr val="dk1"/>
                          </a:solidFill>
                          <a:effectLst/>
                          <a:latin typeface="+mn-lt"/>
                          <a:ea typeface="+mn-ea"/>
                          <a:cs typeface="+mn-cs"/>
                        </a:rPr>
                        <a:t>Proportion of mothers having adequate knowledge on IYCF practices</a:t>
                      </a:r>
                    </a:p>
                    <a:p>
                      <a:pPr marL="0" indent="0">
                        <a:buFont typeface="+mj-lt"/>
                        <a:buNone/>
                      </a:pPr>
                      <a:endParaRPr lang="en-US" sz="1200" dirty="0"/>
                    </a:p>
                  </a:txBody>
                  <a:tcPr/>
                </a:tc>
                <a:tc hMerge="1">
                  <a:txBody>
                    <a:bodyPr/>
                    <a:lstStyle/>
                    <a:p>
                      <a:endParaRPr lang="en-US"/>
                    </a:p>
                  </a:txBody>
                  <a:tcPr/>
                </a:tc>
                <a:tc hMerge="1">
                  <a:txBody>
                    <a:bodyPr/>
                    <a:lstStyle/>
                    <a:p>
                      <a:endParaRPr lang="en-US"/>
                    </a:p>
                  </a:txBody>
                  <a:tcPr/>
                </a:tc>
                <a:tc>
                  <a:txBody>
                    <a:bodyPr/>
                    <a:lstStyle/>
                    <a:p>
                      <a:pPr marL="228600" indent="-228600">
                        <a:buFont typeface="+mj-lt"/>
                        <a:buAutoNum type="arabicPeriod" startAt="4"/>
                      </a:pPr>
                      <a:r>
                        <a:rPr lang="en-US" sz="1200" dirty="0"/>
                        <a:t>_ _ _</a:t>
                      </a:r>
                    </a:p>
                    <a:p>
                      <a:pPr marL="228600" indent="-228600">
                        <a:buFont typeface="+mj-lt"/>
                        <a:buAutoNum type="arabicPeriod" startAt="4"/>
                      </a:pPr>
                      <a:r>
                        <a:rPr lang="en-US" sz="1200" dirty="0"/>
                        <a:t>_ _ _</a:t>
                      </a:r>
                    </a:p>
                    <a:p>
                      <a:pPr marL="228600" indent="-228600">
                        <a:buFont typeface="+mj-lt"/>
                        <a:buAutoNum type="arabicPeriod" startAt="4"/>
                      </a:pPr>
                      <a:r>
                        <a:rPr lang="en-US" sz="1200" dirty="0"/>
                        <a:t>_ _ _</a:t>
                      </a:r>
                    </a:p>
                  </a:txBody>
                  <a:tcPr/>
                </a:tc>
                <a:extLst>
                  <a:ext uri="{0D108BD9-81ED-4DB2-BD59-A6C34878D82A}">
                    <a16:rowId xmlns:a16="http://schemas.microsoft.com/office/drawing/2014/main" xmlns="" val="279038291"/>
                  </a:ext>
                </a:extLst>
              </a:tr>
              <a:tr h="729000">
                <a:tc>
                  <a:txBody>
                    <a:bodyPr/>
                    <a:lstStyle/>
                    <a:p>
                      <a:r>
                        <a:rPr lang="en-US" sz="1200" b="1" dirty="0"/>
                        <a:t>Research team involved</a:t>
                      </a:r>
                    </a:p>
                  </a:txBody>
                  <a:tcPr/>
                </a:tc>
                <a:tc gridSpan="3">
                  <a:txBody>
                    <a:bodyPr/>
                    <a:lstStyle/>
                    <a:p>
                      <a:pPr marL="228600" indent="-228600">
                        <a:buFont typeface="+mj-lt"/>
                        <a:buAutoNum type="arabicPeriod"/>
                      </a:pPr>
                      <a:r>
                        <a:rPr lang="en-US" sz="1200" dirty="0"/>
                        <a:t>Dr. Mahama Saaka (UDS)</a:t>
                      </a:r>
                    </a:p>
                    <a:p>
                      <a:pPr marL="228600" indent="-228600">
                        <a:buFont typeface="+mj-lt"/>
                        <a:buAutoNum type="arabicPeriod"/>
                      </a:pPr>
                      <a:r>
                        <a:rPr lang="en-US" sz="1800" kern="1200" dirty="0" err="1">
                          <a:solidFill>
                            <a:schemeClr val="dk1"/>
                          </a:solidFill>
                          <a:effectLst/>
                          <a:latin typeface="+mn-lt"/>
                          <a:ea typeface="+mn-ea"/>
                          <a:cs typeface="+mn-cs"/>
                        </a:rPr>
                        <a:t>Chrisantus</a:t>
                      </a:r>
                      <a:r>
                        <a:rPr lang="en-US" sz="1800" kern="1200" dirty="0">
                          <a:solidFill>
                            <a:schemeClr val="dk1"/>
                          </a:solidFill>
                          <a:effectLst/>
                          <a:latin typeface="+mn-lt"/>
                          <a:ea typeface="+mn-ea"/>
                          <a:cs typeface="+mn-cs"/>
                        </a:rPr>
                        <a:t> </a:t>
                      </a:r>
                      <a:r>
                        <a:rPr lang="en-US" sz="1800" kern="1200" dirty="0" err="1">
                          <a:solidFill>
                            <a:schemeClr val="dk1"/>
                          </a:solidFill>
                          <a:effectLst/>
                          <a:latin typeface="+mn-lt"/>
                          <a:ea typeface="+mn-ea"/>
                          <a:cs typeface="+mn-cs"/>
                        </a:rPr>
                        <a:t>Daari</a:t>
                      </a:r>
                      <a:r>
                        <a:rPr lang="en-US" sz="1800" kern="1200" dirty="0">
                          <a:solidFill>
                            <a:schemeClr val="dk1"/>
                          </a:solidFill>
                          <a:effectLst/>
                          <a:latin typeface="+mn-lt"/>
                          <a:ea typeface="+mn-ea"/>
                          <a:cs typeface="+mn-cs"/>
                        </a:rPr>
                        <a:t> (GHS)</a:t>
                      </a:r>
                      <a:endParaRPr lang="en-US" sz="1200" dirty="0"/>
                    </a:p>
                    <a:p>
                      <a:pPr marL="228600" indent="-228600">
                        <a:buFont typeface="+mj-lt"/>
                        <a:buAutoNum type="arabicPeriod"/>
                      </a:pPr>
                      <a:r>
                        <a:rPr lang="en-US" sz="1200" dirty="0"/>
                        <a:t>Lawal Alhassan</a:t>
                      </a:r>
                    </a:p>
                  </a:txBody>
                  <a:tcPr/>
                </a:tc>
                <a:tc hMerge="1">
                  <a:txBody>
                    <a:bodyPr/>
                    <a:lstStyle/>
                    <a:p>
                      <a:endParaRPr lang="en-US"/>
                    </a:p>
                  </a:txBody>
                  <a:tcPr/>
                </a:tc>
                <a:tc hMerge="1">
                  <a:txBody>
                    <a:bodyPr/>
                    <a:lstStyle/>
                    <a:p>
                      <a:endParaRPr lang="en-US"/>
                    </a:p>
                  </a:txBody>
                  <a:tcPr/>
                </a:tc>
                <a:tc>
                  <a:txBody>
                    <a:bodyPr/>
                    <a:lstStyle/>
                    <a:p>
                      <a:pPr marL="228600" indent="-228600">
                        <a:buFont typeface="+mj-lt"/>
                        <a:buAutoNum type="arabicPeriod" startAt="4"/>
                      </a:pPr>
                      <a:r>
                        <a:rPr lang="en-US" sz="1200" dirty="0"/>
                        <a:t>Khadija </a:t>
                      </a:r>
                      <a:r>
                        <a:rPr lang="en-US" sz="1200" dirty="0" err="1"/>
                        <a:t>Wemah</a:t>
                      </a:r>
                      <a:endParaRPr lang="en-US" sz="1200" dirty="0"/>
                    </a:p>
                    <a:p>
                      <a:pPr marL="228600" indent="-228600">
                        <a:buFont typeface="+mj-lt"/>
                        <a:buAutoNum type="arabicPeriod" startAt="4"/>
                      </a:pPr>
                      <a:r>
                        <a:rPr lang="en-US" sz="1200" dirty="0"/>
                        <a:t>_ _ _</a:t>
                      </a:r>
                    </a:p>
                    <a:p>
                      <a:pPr marL="228600" indent="-228600">
                        <a:buFont typeface="+mj-lt"/>
                        <a:buAutoNum type="arabicPeriod" startAt="4"/>
                      </a:pPr>
                      <a:r>
                        <a:rPr lang="en-US" sz="1200" dirty="0"/>
                        <a:t>_ _ _</a:t>
                      </a:r>
                    </a:p>
                  </a:txBody>
                  <a:tcPr/>
                </a:tc>
                <a:extLst>
                  <a:ext uri="{0D108BD9-81ED-4DB2-BD59-A6C34878D82A}">
                    <a16:rowId xmlns:a16="http://schemas.microsoft.com/office/drawing/2014/main" xmlns="" val="3129663740"/>
                  </a:ext>
                </a:extLst>
              </a:tr>
              <a:tr h="211145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Farming systems research perspective (how this work links with other sub-activities)</a:t>
                      </a:r>
                    </a:p>
                  </a:txBody>
                  <a:tcPr/>
                </a:tc>
                <a:tc gridSpan="3">
                  <a: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sz="1800" kern="1200" dirty="0">
                          <a:solidFill>
                            <a:schemeClr val="dk1"/>
                          </a:solidFill>
                          <a:effectLst/>
                          <a:latin typeface="Tahoma" panose="020B0604030504040204" pitchFamily="34" charset="0"/>
                          <a:ea typeface="Tahoma" panose="020B0604030504040204" pitchFamily="34" charset="0"/>
                          <a:cs typeface="Tahoma" panose="020B0604030504040204" pitchFamily="34" charset="0"/>
                        </a:rPr>
                        <a:t>Activities were implemented in line with the Africa RISING overall strategic partnerships and geographical targeting ensuring convergence of nutrition interventions with other interventions and stakeholder activities (including livestock and crops) </a:t>
                      </a:r>
                    </a:p>
                    <a:p>
                      <a:pPr marL="228600" indent="-228600">
                        <a:buFont typeface="+mj-lt"/>
                        <a:buAutoNum type="arabicPeriod"/>
                      </a:pPr>
                      <a:endParaRPr lang="en-US" sz="1200" dirty="0"/>
                    </a:p>
                  </a:txBody>
                  <a:tcPr/>
                </a:tc>
                <a:tc hMerge="1">
                  <a:txBody>
                    <a:bodyPr/>
                    <a:lstStyle/>
                    <a:p>
                      <a:endParaRPr lang="en-US"/>
                    </a:p>
                  </a:txBody>
                  <a:tcPr/>
                </a:tc>
                <a:tc hMerge="1">
                  <a:txBody>
                    <a:bodyPr/>
                    <a:lstStyle/>
                    <a:p>
                      <a:endParaRPr lang="en-US"/>
                    </a:p>
                  </a:txBody>
                  <a:tcPr/>
                </a:tc>
                <a:tc>
                  <a:txBody>
                    <a:bodyPr/>
                    <a:lstStyle/>
                    <a:p>
                      <a:pPr marL="228600" indent="-228600">
                        <a:buFont typeface="+mj-lt"/>
                        <a:buAutoNum type="arabicPeriod" startAt="4"/>
                      </a:pPr>
                      <a:endParaRPr lang="en-US" sz="1200" dirty="0"/>
                    </a:p>
                  </a:txBody>
                  <a:tcPr/>
                </a:tc>
                <a:extLst>
                  <a:ext uri="{0D108BD9-81ED-4DB2-BD59-A6C34878D82A}">
                    <a16:rowId xmlns:a16="http://schemas.microsoft.com/office/drawing/2014/main" xmlns="" val="410663136"/>
                  </a:ext>
                </a:extLst>
              </a:tr>
            </a:tbl>
          </a:graphicData>
        </a:graphic>
      </p:graphicFrame>
    </p:spTree>
    <p:extLst>
      <p:ext uri="{BB962C8B-B14F-4D97-AF65-F5344CB8AC3E}">
        <p14:creationId xmlns:p14="http://schemas.microsoft.com/office/powerpoint/2010/main" val="41361075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FA7B04D0-C220-4615-ADBB-92FE736E975F}"/>
              </a:ext>
            </a:extLst>
          </p:cNvPr>
          <p:cNvSpPr>
            <a:spLocks noGrp="1"/>
          </p:cNvSpPr>
          <p:nvPr>
            <p:ph type="body" sz="quarter" idx="12"/>
          </p:nvPr>
        </p:nvSpPr>
        <p:spPr/>
        <p:txBody>
          <a:bodyPr/>
          <a:lstStyle/>
          <a:p>
            <a:r>
              <a:rPr lang="en-GB" sz="2000" b="1" dirty="0"/>
              <a:t>Maternal Nutrition knowledge and its relationship with infant and young child feeding practices </a:t>
            </a:r>
          </a:p>
          <a:p>
            <a:endParaRPr lang="en-GB" sz="2000" b="1" dirty="0"/>
          </a:p>
          <a:p>
            <a:endParaRPr lang="en-US" sz="2000" dirty="0"/>
          </a:p>
          <a:p>
            <a:endParaRPr lang="en-US" dirty="0"/>
          </a:p>
        </p:txBody>
      </p:sp>
      <p:graphicFrame>
        <p:nvGraphicFramePr>
          <p:cNvPr id="3" name="Table 2">
            <a:extLst>
              <a:ext uri="{FF2B5EF4-FFF2-40B4-BE49-F238E27FC236}">
                <a16:creationId xmlns:a16="http://schemas.microsoft.com/office/drawing/2014/main" xmlns="" id="{6D8C6A55-D113-4607-A8B5-F0253F7A365E}"/>
              </a:ext>
            </a:extLst>
          </p:cNvPr>
          <p:cNvGraphicFramePr>
            <a:graphicFrameLocks noGrp="1"/>
          </p:cNvGraphicFramePr>
          <p:nvPr>
            <p:extLst>
              <p:ext uri="{D42A27DB-BD31-4B8C-83A1-F6EECF244321}">
                <p14:modId xmlns:p14="http://schemas.microsoft.com/office/powerpoint/2010/main" val="1622030578"/>
              </p:ext>
            </p:extLst>
          </p:nvPr>
        </p:nvGraphicFramePr>
        <p:xfrm>
          <a:off x="228600" y="2819400"/>
          <a:ext cx="8458203" cy="3962399"/>
        </p:xfrm>
        <a:graphic>
          <a:graphicData uri="http://schemas.openxmlformats.org/drawingml/2006/table">
            <a:tbl>
              <a:tblPr firstRow="1" firstCol="1" bandRow="1">
                <a:tableStyleId>{5C22544A-7EE6-4342-B048-85BDC9FD1C3A}</a:tableStyleId>
              </a:tblPr>
              <a:tblGrid>
                <a:gridCol w="1272937">
                  <a:extLst>
                    <a:ext uri="{9D8B030D-6E8A-4147-A177-3AD203B41FA5}">
                      <a16:colId xmlns:a16="http://schemas.microsoft.com/office/drawing/2014/main" xmlns="" val="3916943554"/>
                    </a:ext>
                  </a:extLst>
                </a:gridCol>
                <a:gridCol w="803039">
                  <a:extLst>
                    <a:ext uri="{9D8B030D-6E8A-4147-A177-3AD203B41FA5}">
                      <a16:colId xmlns:a16="http://schemas.microsoft.com/office/drawing/2014/main" xmlns="" val="3579741424"/>
                    </a:ext>
                  </a:extLst>
                </a:gridCol>
                <a:gridCol w="803039">
                  <a:extLst>
                    <a:ext uri="{9D8B030D-6E8A-4147-A177-3AD203B41FA5}">
                      <a16:colId xmlns:a16="http://schemas.microsoft.com/office/drawing/2014/main" xmlns="" val="1535695369"/>
                    </a:ext>
                  </a:extLst>
                </a:gridCol>
                <a:gridCol w="803039">
                  <a:extLst>
                    <a:ext uri="{9D8B030D-6E8A-4147-A177-3AD203B41FA5}">
                      <a16:colId xmlns:a16="http://schemas.microsoft.com/office/drawing/2014/main" xmlns="" val="188287603"/>
                    </a:ext>
                  </a:extLst>
                </a:gridCol>
                <a:gridCol w="909993">
                  <a:extLst>
                    <a:ext uri="{9D8B030D-6E8A-4147-A177-3AD203B41FA5}">
                      <a16:colId xmlns:a16="http://schemas.microsoft.com/office/drawing/2014/main" xmlns="" val="2782308018"/>
                    </a:ext>
                  </a:extLst>
                </a:gridCol>
                <a:gridCol w="696084">
                  <a:extLst>
                    <a:ext uri="{9D8B030D-6E8A-4147-A177-3AD203B41FA5}">
                      <a16:colId xmlns:a16="http://schemas.microsoft.com/office/drawing/2014/main" xmlns="" val="2113515727"/>
                    </a:ext>
                  </a:extLst>
                </a:gridCol>
                <a:gridCol w="803039">
                  <a:extLst>
                    <a:ext uri="{9D8B030D-6E8A-4147-A177-3AD203B41FA5}">
                      <a16:colId xmlns:a16="http://schemas.microsoft.com/office/drawing/2014/main" xmlns="" val="1443834331"/>
                    </a:ext>
                  </a:extLst>
                </a:gridCol>
                <a:gridCol w="1144943">
                  <a:extLst>
                    <a:ext uri="{9D8B030D-6E8A-4147-A177-3AD203B41FA5}">
                      <a16:colId xmlns:a16="http://schemas.microsoft.com/office/drawing/2014/main" xmlns="" val="1227804591"/>
                    </a:ext>
                  </a:extLst>
                </a:gridCol>
                <a:gridCol w="1222090">
                  <a:extLst>
                    <a:ext uri="{9D8B030D-6E8A-4147-A177-3AD203B41FA5}">
                      <a16:colId xmlns:a16="http://schemas.microsoft.com/office/drawing/2014/main" xmlns="" val="2126903928"/>
                    </a:ext>
                  </a:extLst>
                </a:gridCol>
              </a:tblGrid>
              <a:tr h="208939">
                <a:tc>
                  <a:txBody>
                    <a:bodyPr/>
                    <a:lstStyle/>
                    <a:p>
                      <a:pPr marL="90170" marR="0" algn="just">
                        <a:lnSpc>
                          <a:spcPct val="115000"/>
                        </a:lnSpc>
                        <a:spcBef>
                          <a:spcPts val="0"/>
                        </a:spcBef>
                        <a:spcAft>
                          <a:spcPts val="1000"/>
                        </a:spcAft>
                      </a:pPr>
                      <a:r>
                        <a:rPr lang="en-GB" sz="1100">
                          <a:effectLst/>
                        </a:rPr>
                        <a:t> </a:t>
                      </a:r>
                      <a:endParaRPr lang="en-US"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2845" marR="62845" marT="0" marB="0"/>
                </a:tc>
                <a:tc gridSpan="8">
                  <a:txBody>
                    <a:bodyPr/>
                    <a:lstStyle/>
                    <a:p>
                      <a:pPr marL="90170" marR="0" algn="ctr">
                        <a:lnSpc>
                          <a:spcPct val="115000"/>
                        </a:lnSpc>
                        <a:spcBef>
                          <a:spcPts val="0"/>
                        </a:spcBef>
                        <a:spcAft>
                          <a:spcPts val="1000"/>
                        </a:spcAft>
                      </a:pPr>
                      <a:r>
                        <a:rPr lang="en-GB" sz="1100">
                          <a:effectLst/>
                        </a:rPr>
                        <a:t>Child feeding indicator</a:t>
                      </a:r>
                      <a:endParaRPr lang="en-US"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2845" marR="62845"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2428240621"/>
                  </a:ext>
                </a:extLst>
              </a:tr>
              <a:tr h="673992">
                <a:tc>
                  <a:txBody>
                    <a:bodyPr/>
                    <a:lstStyle/>
                    <a:p>
                      <a:pPr marL="90170" marR="0" algn="just">
                        <a:lnSpc>
                          <a:spcPct val="115000"/>
                        </a:lnSpc>
                        <a:spcBef>
                          <a:spcPts val="0"/>
                        </a:spcBef>
                        <a:spcAft>
                          <a:spcPts val="1000"/>
                        </a:spcAft>
                      </a:pPr>
                      <a:r>
                        <a:rPr lang="en-GB" sz="1100">
                          <a:effectLst/>
                        </a:rPr>
                        <a:t> </a:t>
                      </a:r>
                      <a:endParaRPr lang="en-US"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2845" marR="62845" marT="0" marB="0"/>
                </a:tc>
                <a:tc gridSpan="2">
                  <a:txBody>
                    <a:bodyPr/>
                    <a:lstStyle/>
                    <a:p>
                      <a:pPr marL="0" marR="0">
                        <a:lnSpc>
                          <a:spcPct val="115000"/>
                        </a:lnSpc>
                        <a:spcBef>
                          <a:spcPts val="0"/>
                        </a:spcBef>
                        <a:spcAft>
                          <a:spcPts val="1000"/>
                        </a:spcAft>
                      </a:pPr>
                      <a:r>
                        <a:rPr lang="en-US" sz="1100">
                          <a:effectLst/>
                        </a:rPr>
                        <a:t>Classification of IYCFI</a:t>
                      </a:r>
                      <a:endParaRPr lang="en-US"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2845" marR="62845" marT="0" marB="0"/>
                </a:tc>
                <a:tc hMerge="1">
                  <a:txBody>
                    <a:bodyPr/>
                    <a:lstStyle/>
                    <a:p>
                      <a:endParaRPr lang="en-US"/>
                    </a:p>
                  </a:txBody>
                  <a:tcPr/>
                </a:tc>
                <a:tc gridSpan="2">
                  <a:txBody>
                    <a:bodyPr/>
                    <a:lstStyle/>
                    <a:p>
                      <a:pPr marL="0" marR="0">
                        <a:lnSpc>
                          <a:spcPct val="115000"/>
                        </a:lnSpc>
                        <a:spcBef>
                          <a:spcPts val="0"/>
                        </a:spcBef>
                        <a:spcAft>
                          <a:spcPts val="1000"/>
                        </a:spcAft>
                      </a:pPr>
                      <a:r>
                        <a:rPr lang="en-US" sz="1100">
                          <a:effectLst/>
                        </a:rPr>
                        <a:t>Met minimum acceptable diet</a:t>
                      </a:r>
                      <a:endParaRPr lang="en-US"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2845" marR="62845" marT="0" marB="0"/>
                </a:tc>
                <a:tc hMerge="1">
                  <a:txBody>
                    <a:bodyPr/>
                    <a:lstStyle/>
                    <a:p>
                      <a:endParaRPr lang="en-US"/>
                    </a:p>
                  </a:txBody>
                  <a:tcPr/>
                </a:tc>
                <a:tc gridSpan="2">
                  <a:txBody>
                    <a:bodyPr/>
                    <a:lstStyle/>
                    <a:p>
                      <a:pPr marL="0" marR="0">
                        <a:lnSpc>
                          <a:spcPct val="115000"/>
                        </a:lnSpc>
                        <a:spcBef>
                          <a:spcPts val="0"/>
                        </a:spcBef>
                        <a:spcAft>
                          <a:spcPts val="1000"/>
                        </a:spcAft>
                      </a:pPr>
                      <a:r>
                        <a:rPr lang="en-US" sz="1100">
                          <a:effectLst/>
                        </a:rPr>
                        <a:t>Introduction of complementary foods at 6 months</a:t>
                      </a:r>
                      <a:endParaRPr lang="en-US"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2845" marR="62845" marT="0" marB="0"/>
                </a:tc>
                <a:tc hMerge="1">
                  <a:txBody>
                    <a:bodyPr/>
                    <a:lstStyle/>
                    <a:p>
                      <a:endParaRPr lang="en-US"/>
                    </a:p>
                  </a:txBody>
                  <a:tcPr/>
                </a:tc>
                <a:tc gridSpan="2">
                  <a:txBody>
                    <a:bodyPr/>
                    <a:lstStyle/>
                    <a:p>
                      <a:pPr marL="90170" marR="0" algn="just">
                        <a:lnSpc>
                          <a:spcPct val="115000"/>
                        </a:lnSpc>
                        <a:spcBef>
                          <a:spcPts val="0"/>
                        </a:spcBef>
                        <a:spcAft>
                          <a:spcPts val="1000"/>
                        </a:spcAft>
                      </a:pPr>
                      <a:r>
                        <a:rPr lang="en-US" sz="1100">
                          <a:effectLst/>
                        </a:rPr>
                        <a:t>Timely initiation of breastfeeding</a:t>
                      </a:r>
                      <a:endParaRPr lang="en-US"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2845" marR="62845" marT="0" marB="0"/>
                </a:tc>
                <a:tc hMerge="1">
                  <a:txBody>
                    <a:bodyPr/>
                    <a:lstStyle/>
                    <a:p>
                      <a:endParaRPr lang="en-US"/>
                    </a:p>
                  </a:txBody>
                  <a:tcPr/>
                </a:tc>
                <a:extLst>
                  <a:ext uri="{0D108BD9-81ED-4DB2-BD59-A6C34878D82A}">
                    <a16:rowId xmlns:a16="http://schemas.microsoft.com/office/drawing/2014/main" xmlns="" val="1952422683"/>
                  </a:ext>
                </a:extLst>
              </a:tr>
              <a:tr h="446606">
                <a:tc>
                  <a:txBody>
                    <a:bodyPr/>
                    <a:lstStyle/>
                    <a:p>
                      <a:pPr marL="0" marR="0" algn="just">
                        <a:lnSpc>
                          <a:spcPct val="115000"/>
                        </a:lnSpc>
                        <a:spcBef>
                          <a:spcPts val="0"/>
                        </a:spcBef>
                        <a:spcAft>
                          <a:spcPts val="1000"/>
                        </a:spcAft>
                      </a:pPr>
                      <a:r>
                        <a:rPr lang="en-GB" sz="1100">
                          <a:effectLst/>
                        </a:rPr>
                        <a:t> </a:t>
                      </a:r>
                      <a:endParaRPr lang="en-US"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2845" marR="62845" marT="0" marB="0"/>
                </a:tc>
                <a:tc>
                  <a:txBody>
                    <a:bodyPr/>
                    <a:lstStyle/>
                    <a:p>
                      <a:pPr marL="90170" marR="0"/>
                      <a:r>
                        <a:rPr lang="en-US" sz="1100">
                          <a:effectLst/>
                        </a:rPr>
                        <a:t>Low</a:t>
                      </a:r>
                      <a:br>
                        <a:rPr lang="en-US" sz="1100">
                          <a:effectLst/>
                        </a:rPr>
                      </a:br>
                      <a:r>
                        <a:rPr lang="en-US" sz="1100">
                          <a:effectLst/>
                        </a:rPr>
                        <a:t>n (%)</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2845" marR="62845" marT="0" marB="0"/>
                </a:tc>
                <a:tc>
                  <a:txBody>
                    <a:bodyPr/>
                    <a:lstStyle/>
                    <a:p>
                      <a:pPr marL="90170" marR="0"/>
                      <a:r>
                        <a:rPr lang="en-US" sz="1100">
                          <a:effectLst/>
                        </a:rPr>
                        <a:t>High</a:t>
                      </a:r>
                      <a:br>
                        <a:rPr lang="en-US" sz="1100">
                          <a:effectLst/>
                        </a:rPr>
                      </a:br>
                      <a:r>
                        <a:rPr lang="en-US" sz="1100">
                          <a:effectLst/>
                        </a:rPr>
                        <a:t>n (%)</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2845" marR="62845" marT="0" marB="0"/>
                </a:tc>
                <a:tc>
                  <a:txBody>
                    <a:bodyPr/>
                    <a:lstStyle/>
                    <a:p>
                      <a:pPr marL="90170" marR="0"/>
                      <a:r>
                        <a:rPr lang="en-US" sz="1100">
                          <a:effectLst/>
                        </a:rPr>
                        <a:t>No</a:t>
                      </a:r>
                      <a:br>
                        <a:rPr lang="en-US" sz="1100">
                          <a:effectLst/>
                        </a:rPr>
                      </a:br>
                      <a:r>
                        <a:rPr lang="en-US" sz="1100">
                          <a:effectLst/>
                        </a:rPr>
                        <a:t>n (%)</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2845" marR="62845" marT="0" marB="0"/>
                </a:tc>
                <a:tc>
                  <a:txBody>
                    <a:bodyPr/>
                    <a:lstStyle/>
                    <a:p>
                      <a:pPr marL="90170" marR="0"/>
                      <a:r>
                        <a:rPr lang="en-US" sz="1100">
                          <a:effectLst/>
                        </a:rPr>
                        <a:t>Yes</a:t>
                      </a:r>
                      <a:br>
                        <a:rPr lang="en-US" sz="1100">
                          <a:effectLst/>
                        </a:rPr>
                      </a:br>
                      <a:r>
                        <a:rPr lang="en-US" sz="1100">
                          <a:effectLst/>
                        </a:rPr>
                        <a:t>n (%)</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2845" marR="62845" marT="0" marB="0"/>
                </a:tc>
                <a:tc>
                  <a:txBody>
                    <a:bodyPr/>
                    <a:lstStyle/>
                    <a:p>
                      <a:pPr marL="90170" marR="0"/>
                      <a:r>
                        <a:rPr lang="en-US" sz="1100">
                          <a:effectLst/>
                        </a:rPr>
                        <a:t>No</a:t>
                      </a:r>
                      <a:br>
                        <a:rPr lang="en-US" sz="1100">
                          <a:effectLst/>
                        </a:rPr>
                      </a:br>
                      <a:r>
                        <a:rPr lang="en-US" sz="1100">
                          <a:effectLst/>
                        </a:rPr>
                        <a:t>n (%)</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2845" marR="62845" marT="0" marB="0"/>
                </a:tc>
                <a:tc>
                  <a:txBody>
                    <a:bodyPr/>
                    <a:lstStyle/>
                    <a:p>
                      <a:pPr marL="90170" marR="0"/>
                      <a:r>
                        <a:rPr lang="en-US" sz="1100">
                          <a:effectLst/>
                        </a:rPr>
                        <a:t>Yes</a:t>
                      </a:r>
                      <a:br>
                        <a:rPr lang="en-US" sz="1100">
                          <a:effectLst/>
                        </a:rPr>
                      </a:br>
                      <a:r>
                        <a:rPr lang="en-US" sz="1100">
                          <a:effectLst/>
                        </a:rPr>
                        <a:t>n (%)</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2845" marR="62845" marT="0" marB="0"/>
                </a:tc>
                <a:tc>
                  <a:txBody>
                    <a:bodyPr/>
                    <a:lstStyle/>
                    <a:p>
                      <a:pPr marL="90170" marR="0"/>
                      <a:r>
                        <a:rPr lang="en-US" sz="1100">
                          <a:effectLst/>
                        </a:rPr>
                        <a:t>No</a:t>
                      </a:r>
                      <a:br>
                        <a:rPr lang="en-US" sz="1100">
                          <a:effectLst/>
                        </a:rPr>
                      </a:br>
                      <a:r>
                        <a:rPr lang="en-US" sz="1100">
                          <a:effectLst/>
                        </a:rPr>
                        <a:t>n (%)</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2845" marR="62845" marT="0" marB="0"/>
                </a:tc>
                <a:tc>
                  <a:txBody>
                    <a:bodyPr/>
                    <a:lstStyle/>
                    <a:p>
                      <a:pPr marL="90170" marR="0"/>
                      <a:r>
                        <a:rPr lang="en-US" sz="1100">
                          <a:effectLst/>
                        </a:rPr>
                        <a:t>Yes</a:t>
                      </a:r>
                      <a:br>
                        <a:rPr lang="en-US" sz="1100">
                          <a:effectLst/>
                        </a:rPr>
                      </a:br>
                      <a:r>
                        <a:rPr lang="en-US" sz="1100">
                          <a:effectLst/>
                        </a:rPr>
                        <a:t>n (%)</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2845" marR="62845" marT="0" marB="0"/>
                </a:tc>
                <a:extLst>
                  <a:ext uri="{0D108BD9-81ED-4DB2-BD59-A6C34878D82A}">
                    <a16:rowId xmlns:a16="http://schemas.microsoft.com/office/drawing/2014/main" xmlns="" val="3651706194"/>
                  </a:ext>
                </a:extLst>
              </a:tr>
              <a:tr h="744343">
                <a:tc>
                  <a:txBody>
                    <a:bodyPr/>
                    <a:lstStyle/>
                    <a:p>
                      <a:pPr marL="90170" marR="0" algn="just">
                        <a:spcBef>
                          <a:spcPts val="0"/>
                        </a:spcBef>
                        <a:spcAft>
                          <a:spcPts val="0"/>
                        </a:spcAft>
                      </a:pPr>
                      <a:r>
                        <a:rPr lang="en-GB" sz="1100">
                          <a:effectLst/>
                        </a:rPr>
                        <a:t>Maternal nutritional knowledge score </a:t>
                      </a:r>
                      <a:endParaRPr lang="en-US"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62845" marR="62845" marT="0" marB="0"/>
                </a:tc>
                <a:tc>
                  <a:txBody>
                    <a:bodyPr/>
                    <a:lstStyle/>
                    <a:p>
                      <a:pPr marL="90170" marR="0" algn="just">
                        <a:lnSpc>
                          <a:spcPct val="115000"/>
                        </a:lnSpc>
                        <a:spcBef>
                          <a:spcPts val="0"/>
                        </a:spcBef>
                        <a:spcAft>
                          <a:spcPts val="1000"/>
                        </a:spcAft>
                      </a:pPr>
                      <a:r>
                        <a:rPr lang="en-GB" sz="1100">
                          <a:effectLst/>
                        </a:rPr>
                        <a:t> </a:t>
                      </a:r>
                      <a:endParaRPr lang="en-US"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2845" marR="62845" marT="0" marB="0"/>
                </a:tc>
                <a:tc>
                  <a:txBody>
                    <a:bodyPr/>
                    <a:lstStyle/>
                    <a:p>
                      <a:pPr marL="90170" marR="0" algn="just">
                        <a:lnSpc>
                          <a:spcPct val="115000"/>
                        </a:lnSpc>
                        <a:spcBef>
                          <a:spcPts val="0"/>
                        </a:spcBef>
                        <a:spcAft>
                          <a:spcPts val="1000"/>
                        </a:spcAft>
                      </a:pPr>
                      <a:r>
                        <a:rPr lang="en-GB" sz="1100">
                          <a:effectLst/>
                        </a:rPr>
                        <a:t> </a:t>
                      </a:r>
                      <a:endParaRPr lang="en-US"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2845" marR="62845" marT="0" marB="0"/>
                </a:tc>
                <a:tc>
                  <a:txBody>
                    <a:bodyPr/>
                    <a:lstStyle/>
                    <a:p>
                      <a:pPr marL="90170" marR="0" algn="just">
                        <a:lnSpc>
                          <a:spcPct val="115000"/>
                        </a:lnSpc>
                        <a:spcBef>
                          <a:spcPts val="0"/>
                        </a:spcBef>
                        <a:spcAft>
                          <a:spcPts val="1000"/>
                        </a:spcAft>
                      </a:pPr>
                      <a:r>
                        <a:rPr lang="en-GB" sz="1100">
                          <a:effectLst/>
                        </a:rPr>
                        <a:t> </a:t>
                      </a:r>
                      <a:endParaRPr lang="en-US"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2845" marR="62845" marT="0" marB="0"/>
                </a:tc>
                <a:tc>
                  <a:txBody>
                    <a:bodyPr/>
                    <a:lstStyle/>
                    <a:p>
                      <a:pPr marL="90170" marR="0" algn="just">
                        <a:lnSpc>
                          <a:spcPct val="115000"/>
                        </a:lnSpc>
                        <a:spcBef>
                          <a:spcPts val="0"/>
                        </a:spcBef>
                        <a:spcAft>
                          <a:spcPts val="1000"/>
                        </a:spcAft>
                      </a:pPr>
                      <a:r>
                        <a:rPr lang="en-GB" sz="1100">
                          <a:effectLst/>
                        </a:rPr>
                        <a:t> </a:t>
                      </a:r>
                      <a:endParaRPr lang="en-US"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2845" marR="62845" marT="0" marB="0"/>
                </a:tc>
                <a:tc>
                  <a:txBody>
                    <a:bodyPr/>
                    <a:lstStyle/>
                    <a:p>
                      <a:pPr marL="90170" marR="0" algn="just">
                        <a:lnSpc>
                          <a:spcPct val="115000"/>
                        </a:lnSpc>
                        <a:spcBef>
                          <a:spcPts val="0"/>
                        </a:spcBef>
                        <a:spcAft>
                          <a:spcPts val="1000"/>
                        </a:spcAft>
                      </a:pPr>
                      <a:r>
                        <a:rPr lang="en-GB" sz="1100">
                          <a:effectLst/>
                        </a:rPr>
                        <a:t> </a:t>
                      </a:r>
                      <a:endParaRPr lang="en-US"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2845" marR="62845" marT="0" marB="0"/>
                </a:tc>
                <a:tc>
                  <a:txBody>
                    <a:bodyPr/>
                    <a:lstStyle/>
                    <a:p>
                      <a:pPr marL="90170" marR="0" algn="just">
                        <a:lnSpc>
                          <a:spcPct val="115000"/>
                        </a:lnSpc>
                        <a:spcBef>
                          <a:spcPts val="0"/>
                        </a:spcBef>
                        <a:spcAft>
                          <a:spcPts val="1000"/>
                        </a:spcAft>
                      </a:pPr>
                      <a:r>
                        <a:rPr lang="en-GB" sz="1100">
                          <a:effectLst/>
                        </a:rPr>
                        <a:t> </a:t>
                      </a:r>
                      <a:endParaRPr lang="en-US"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2845" marR="62845" marT="0" marB="0"/>
                </a:tc>
                <a:tc>
                  <a:txBody>
                    <a:bodyPr/>
                    <a:lstStyle/>
                    <a:p>
                      <a:pPr marL="90170" marR="0" algn="just">
                        <a:lnSpc>
                          <a:spcPct val="115000"/>
                        </a:lnSpc>
                        <a:spcBef>
                          <a:spcPts val="0"/>
                        </a:spcBef>
                        <a:spcAft>
                          <a:spcPts val="1000"/>
                        </a:spcAft>
                      </a:pPr>
                      <a:r>
                        <a:rPr lang="en-GB" sz="1100">
                          <a:effectLst/>
                        </a:rPr>
                        <a:t> </a:t>
                      </a:r>
                      <a:endParaRPr lang="en-US"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2845" marR="62845" marT="0" marB="0"/>
                </a:tc>
                <a:tc>
                  <a:txBody>
                    <a:bodyPr/>
                    <a:lstStyle/>
                    <a:p>
                      <a:pPr marL="90170" marR="0" algn="just">
                        <a:lnSpc>
                          <a:spcPct val="115000"/>
                        </a:lnSpc>
                        <a:spcBef>
                          <a:spcPts val="0"/>
                        </a:spcBef>
                        <a:spcAft>
                          <a:spcPts val="1000"/>
                        </a:spcAft>
                      </a:pPr>
                      <a:r>
                        <a:rPr lang="en-GB" sz="1100">
                          <a:effectLst/>
                        </a:rPr>
                        <a:t> </a:t>
                      </a:r>
                      <a:endParaRPr lang="en-US"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2845" marR="62845" marT="0" marB="0"/>
                </a:tc>
                <a:extLst>
                  <a:ext uri="{0D108BD9-81ED-4DB2-BD59-A6C34878D82A}">
                    <a16:rowId xmlns:a16="http://schemas.microsoft.com/office/drawing/2014/main" xmlns="" val="3589722783"/>
                  </a:ext>
                </a:extLst>
              </a:tr>
              <a:tr h="502794">
                <a:tc>
                  <a:txBody>
                    <a:bodyPr/>
                    <a:lstStyle/>
                    <a:p>
                      <a:pPr marL="0" marR="0"/>
                      <a:r>
                        <a:rPr lang="en-US" sz="1100">
                          <a:effectLst/>
                        </a:rPr>
                        <a:t>Low (Below median of 9)</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2845" marR="62845" marT="0" marB="0"/>
                </a:tc>
                <a:tc>
                  <a:txBody>
                    <a:bodyPr/>
                    <a:lstStyle/>
                    <a:p>
                      <a:pPr marL="38100" marR="38100">
                        <a:lnSpc>
                          <a:spcPct val="115000"/>
                        </a:lnSpc>
                        <a:spcBef>
                          <a:spcPts val="0"/>
                        </a:spcBef>
                        <a:spcAft>
                          <a:spcPts val="0"/>
                        </a:spcAft>
                      </a:pPr>
                      <a:r>
                        <a:rPr lang="en-US" sz="1100">
                          <a:effectLst/>
                        </a:rPr>
                        <a:t>81 (59.6)</a:t>
                      </a:r>
                      <a:endParaRPr lang="en-US"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2845" marR="62845" marT="0" marB="0" anchor="ctr"/>
                </a:tc>
                <a:tc>
                  <a:txBody>
                    <a:bodyPr/>
                    <a:lstStyle/>
                    <a:p>
                      <a:pPr marL="38100" marR="38100">
                        <a:lnSpc>
                          <a:spcPct val="115000"/>
                        </a:lnSpc>
                        <a:spcBef>
                          <a:spcPts val="0"/>
                        </a:spcBef>
                        <a:spcAft>
                          <a:spcPts val="0"/>
                        </a:spcAft>
                      </a:pPr>
                      <a:r>
                        <a:rPr lang="en-US" sz="1100">
                          <a:effectLst/>
                        </a:rPr>
                        <a:t>55 (40.4)</a:t>
                      </a:r>
                      <a:endParaRPr lang="en-US"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2845" marR="62845" marT="0" marB="0" anchor="ctr"/>
                </a:tc>
                <a:tc>
                  <a:txBody>
                    <a:bodyPr/>
                    <a:lstStyle/>
                    <a:p>
                      <a:pPr marL="38100" marR="38100">
                        <a:lnSpc>
                          <a:spcPct val="115000"/>
                        </a:lnSpc>
                        <a:spcBef>
                          <a:spcPts val="0"/>
                        </a:spcBef>
                        <a:spcAft>
                          <a:spcPts val="0"/>
                        </a:spcAft>
                      </a:pPr>
                      <a:r>
                        <a:rPr lang="en-US" sz="1100">
                          <a:effectLst/>
                        </a:rPr>
                        <a:t>103 (75.7)</a:t>
                      </a:r>
                      <a:endParaRPr lang="en-US"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2845" marR="62845" marT="0" marB="0" anchor="ctr"/>
                </a:tc>
                <a:tc>
                  <a:txBody>
                    <a:bodyPr/>
                    <a:lstStyle/>
                    <a:p>
                      <a:pPr marL="38100" marR="38100">
                        <a:lnSpc>
                          <a:spcPct val="115000"/>
                        </a:lnSpc>
                        <a:spcBef>
                          <a:spcPts val="0"/>
                        </a:spcBef>
                        <a:spcAft>
                          <a:spcPts val="0"/>
                        </a:spcAft>
                      </a:pPr>
                      <a:r>
                        <a:rPr lang="en-US" sz="1100">
                          <a:effectLst/>
                        </a:rPr>
                        <a:t>33 (24.3)</a:t>
                      </a:r>
                      <a:endParaRPr lang="en-US"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2845" marR="62845" marT="0" marB="0" anchor="ctr"/>
                </a:tc>
                <a:tc>
                  <a:txBody>
                    <a:bodyPr/>
                    <a:lstStyle/>
                    <a:p>
                      <a:pPr marL="38100" marR="38100">
                        <a:lnSpc>
                          <a:spcPct val="115000"/>
                        </a:lnSpc>
                        <a:spcBef>
                          <a:spcPts val="0"/>
                        </a:spcBef>
                        <a:spcAft>
                          <a:spcPts val="0"/>
                        </a:spcAft>
                      </a:pPr>
                      <a:r>
                        <a:rPr lang="en-US" sz="1100">
                          <a:effectLst/>
                        </a:rPr>
                        <a:t>43 (31.6)</a:t>
                      </a:r>
                      <a:endParaRPr lang="en-US"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2845" marR="62845" marT="0" marB="0" anchor="ctr"/>
                </a:tc>
                <a:tc>
                  <a:txBody>
                    <a:bodyPr/>
                    <a:lstStyle/>
                    <a:p>
                      <a:pPr marL="38100" marR="38100">
                        <a:lnSpc>
                          <a:spcPct val="115000"/>
                        </a:lnSpc>
                        <a:spcBef>
                          <a:spcPts val="0"/>
                        </a:spcBef>
                        <a:spcAft>
                          <a:spcPts val="0"/>
                        </a:spcAft>
                      </a:pPr>
                      <a:r>
                        <a:rPr lang="en-US" sz="1100">
                          <a:effectLst/>
                        </a:rPr>
                        <a:t>93 (68.4)</a:t>
                      </a:r>
                      <a:endParaRPr lang="en-US"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2845" marR="62845" marT="0" marB="0" anchor="ctr"/>
                </a:tc>
                <a:tc>
                  <a:txBody>
                    <a:bodyPr/>
                    <a:lstStyle/>
                    <a:p>
                      <a:pPr marL="38100" marR="38100">
                        <a:lnSpc>
                          <a:spcPct val="115000"/>
                        </a:lnSpc>
                        <a:spcBef>
                          <a:spcPts val="0"/>
                        </a:spcBef>
                        <a:spcAft>
                          <a:spcPts val="0"/>
                        </a:spcAft>
                      </a:pPr>
                      <a:r>
                        <a:rPr lang="en-US" sz="1100">
                          <a:effectLst/>
                        </a:rPr>
                        <a:t>53 (39.0)</a:t>
                      </a:r>
                      <a:endParaRPr lang="en-US"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2845" marR="62845" marT="0" marB="0" anchor="ctr"/>
                </a:tc>
                <a:tc>
                  <a:txBody>
                    <a:bodyPr/>
                    <a:lstStyle/>
                    <a:p>
                      <a:pPr marL="38100" marR="38100">
                        <a:lnSpc>
                          <a:spcPct val="115000"/>
                        </a:lnSpc>
                        <a:spcBef>
                          <a:spcPts val="0"/>
                        </a:spcBef>
                        <a:spcAft>
                          <a:spcPts val="0"/>
                        </a:spcAft>
                      </a:pPr>
                      <a:r>
                        <a:rPr lang="en-US" sz="1100">
                          <a:effectLst/>
                        </a:rPr>
                        <a:t>83 (61.0)</a:t>
                      </a:r>
                      <a:endParaRPr lang="en-US"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2845" marR="62845" marT="0" marB="0" anchor="ctr"/>
                </a:tc>
                <a:extLst>
                  <a:ext uri="{0D108BD9-81ED-4DB2-BD59-A6C34878D82A}">
                    <a16:rowId xmlns:a16="http://schemas.microsoft.com/office/drawing/2014/main" xmlns="" val="421205488"/>
                  </a:ext>
                </a:extLst>
              </a:tr>
              <a:tr h="502794">
                <a:tc>
                  <a:txBody>
                    <a:bodyPr/>
                    <a:lstStyle/>
                    <a:p>
                      <a:pPr marL="0" marR="0"/>
                      <a:r>
                        <a:rPr lang="en-US" sz="1100">
                          <a:effectLst/>
                        </a:rPr>
                        <a:t>High (At least median score of 9)</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2845" marR="62845" marT="0" marB="0"/>
                </a:tc>
                <a:tc>
                  <a:txBody>
                    <a:bodyPr/>
                    <a:lstStyle/>
                    <a:p>
                      <a:pPr marL="38100" marR="38100">
                        <a:lnSpc>
                          <a:spcPct val="115000"/>
                        </a:lnSpc>
                        <a:spcBef>
                          <a:spcPts val="0"/>
                        </a:spcBef>
                        <a:spcAft>
                          <a:spcPts val="0"/>
                        </a:spcAft>
                      </a:pPr>
                      <a:r>
                        <a:rPr lang="en-US" sz="1100">
                          <a:effectLst/>
                        </a:rPr>
                        <a:t>75 (37.5)</a:t>
                      </a:r>
                      <a:endParaRPr lang="en-US"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2845" marR="62845" marT="0" marB="0" anchor="ctr"/>
                </a:tc>
                <a:tc>
                  <a:txBody>
                    <a:bodyPr/>
                    <a:lstStyle/>
                    <a:p>
                      <a:pPr marL="38100" marR="38100">
                        <a:lnSpc>
                          <a:spcPct val="115000"/>
                        </a:lnSpc>
                        <a:spcBef>
                          <a:spcPts val="0"/>
                        </a:spcBef>
                        <a:spcAft>
                          <a:spcPts val="0"/>
                        </a:spcAft>
                      </a:pPr>
                      <a:r>
                        <a:rPr lang="en-US" sz="1100">
                          <a:effectLst/>
                        </a:rPr>
                        <a:t>125 (62.5)</a:t>
                      </a:r>
                      <a:endParaRPr lang="en-US"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2845" marR="62845" marT="0" marB="0" anchor="ctr"/>
                </a:tc>
                <a:tc>
                  <a:txBody>
                    <a:bodyPr/>
                    <a:lstStyle/>
                    <a:p>
                      <a:pPr marL="38100" marR="38100">
                        <a:lnSpc>
                          <a:spcPct val="115000"/>
                        </a:lnSpc>
                        <a:spcBef>
                          <a:spcPts val="0"/>
                        </a:spcBef>
                        <a:spcAft>
                          <a:spcPts val="0"/>
                        </a:spcAft>
                      </a:pPr>
                      <a:r>
                        <a:rPr lang="en-US" sz="1100">
                          <a:effectLst/>
                        </a:rPr>
                        <a:t>133 (66.5)</a:t>
                      </a:r>
                      <a:endParaRPr lang="en-US"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2845" marR="62845" marT="0" marB="0" anchor="ctr"/>
                </a:tc>
                <a:tc>
                  <a:txBody>
                    <a:bodyPr/>
                    <a:lstStyle/>
                    <a:p>
                      <a:pPr marL="38100" marR="38100">
                        <a:lnSpc>
                          <a:spcPct val="115000"/>
                        </a:lnSpc>
                        <a:spcBef>
                          <a:spcPts val="0"/>
                        </a:spcBef>
                        <a:spcAft>
                          <a:spcPts val="0"/>
                        </a:spcAft>
                      </a:pPr>
                      <a:r>
                        <a:rPr lang="en-US" sz="1100">
                          <a:effectLst/>
                        </a:rPr>
                        <a:t>67 (33.5)</a:t>
                      </a:r>
                      <a:endParaRPr lang="en-US"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2845" marR="62845" marT="0" marB="0" anchor="ctr"/>
                </a:tc>
                <a:tc>
                  <a:txBody>
                    <a:bodyPr/>
                    <a:lstStyle/>
                    <a:p>
                      <a:pPr marL="38100" marR="38100">
                        <a:lnSpc>
                          <a:spcPct val="115000"/>
                        </a:lnSpc>
                        <a:spcBef>
                          <a:spcPts val="0"/>
                        </a:spcBef>
                        <a:spcAft>
                          <a:spcPts val="0"/>
                        </a:spcAft>
                      </a:pPr>
                      <a:r>
                        <a:rPr lang="en-US" sz="1100">
                          <a:effectLst/>
                        </a:rPr>
                        <a:t>38 (19.0)</a:t>
                      </a:r>
                      <a:endParaRPr lang="en-US"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2845" marR="62845" marT="0" marB="0" anchor="ctr"/>
                </a:tc>
                <a:tc>
                  <a:txBody>
                    <a:bodyPr/>
                    <a:lstStyle/>
                    <a:p>
                      <a:pPr marL="38100" marR="38100">
                        <a:lnSpc>
                          <a:spcPct val="115000"/>
                        </a:lnSpc>
                        <a:spcBef>
                          <a:spcPts val="0"/>
                        </a:spcBef>
                        <a:spcAft>
                          <a:spcPts val="0"/>
                        </a:spcAft>
                      </a:pPr>
                      <a:r>
                        <a:rPr lang="en-US" sz="1100">
                          <a:effectLst/>
                        </a:rPr>
                        <a:t>162 (81.0)</a:t>
                      </a:r>
                      <a:endParaRPr lang="en-US"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2845" marR="62845" marT="0" marB="0" anchor="ctr"/>
                </a:tc>
                <a:tc>
                  <a:txBody>
                    <a:bodyPr/>
                    <a:lstStyle/>
                    <a:p>
                      <a:pPr marL="38100" marR="38100">
                        <a:lnSpc>
                          <a:spcPct val="115000"/>
                        </a:lnSpc>
                        <a:spcBef>
                          <a:spcPts val="0"/>
                        </a:spcBef>
                        <a:spcAft>
                          <a:spcPts val="0"/>
                        </a:spcAft>
                      </a:pPr>
                      <a:r>
                        <a:rPr lang="en-US" sz="1100">
                          <a:effectLst/>
                        </a:rPr>
                        <a:t>38 (19.0)</a:t>
                      </a:r>
                      <a:endParaRPr lang="en-US"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2845" marR="62845" marT="0" marB="0" anchor="ctr"/>
                </a:tc>
                <a:tc>
                  <a:txBody>
                    <a:bodyPr/>
                    <a:lstStyle/>
                    <a:p>
                      <a:pPr marL="38100" marR="38100">
                        <a:lnSpc>
                          <a:spcPct val="115000"/>
                        </a:lnSpc>
                        <a:spcBef>
                          <a:spcPts val="0"/>
                        </a:spcBef>
                        <a:spcAft>
                          <a:spcPts val="0"/>
                        </a:spcAft>
                      </a:pPr>
                      <a:r>
                        <a:rPr lang="en-US" sz="1100">
                          <a:effectLst/>
                        </a:rPr>
                        <a:t>162 (81.0)</a:t>
                      </a:r>
                      <a:endParaRPr lang="en-US"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2845" marR="62845" marT="0" marB="0" anchor="ctr"/>
                </a:tc>
                <a:extLst>
                  <a:ext uri="{0D108BD9-81ED-4DB2-BD59-A6C34878D82A}">
                    <a16:rowId xmlns:a16="http://schemas.microsoft.com/office/drawing/2014/main" xmlns="" val="2845269323"/>
                  </a:ext>
                </a:extLst>
              </a:tr>
              <a:tr h="208939">
                <a:tc>
                  <a:txBody>
                    <a:bodyPr/>
                    <a:lstStyle/>
                    <a:p>
                      <a:pPr marL="90170" marR="0"/>
                      <a:r>
                        <a:rPr lang="en-US" sz="1100">
                          <a:effectLst/>
                        </a:rPr>
                        <a:t> </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2845" marR="62845" marT="0" marB="0"/>
                </a:tc>
                <a:tc>
                  <a:txBody>
                    <a:bodyPr/>
                    <a:lstStyle/>
                    <a:p>
                      <a:pPr marL="38100" marR="38100" algn="r">
                        <a:lnSpc>
                          <a:spcPct val="115000"/>
                        </a:lnSpc>
                        <a:spcBef>
                          <a:spcPts val="0"/>
                        </a:spcBef>
                        <a:spcAft>
                          <a:spcPts val="0"/>
                        </a:spcAft>
                      </a:pPr>
                      <a:r>
                        <a:rPr lang="en-US" sz="1100">
                          <a:effectLst/>
                        </a:rPr>
                        <a:t> </a:t>
                      </a:r>
                      <a:endParaRPr lang="en-US"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2845" marR="62845" marT="0" marB="0" anchor="ctr"/>
                </a:tc>
                <a:tc>
                  <a:txBody>
                    <a:bodyPr/>
                    <a:lstStyle/>
                    <a:p>
                      <a:pPr marL="38100" marR="38100" algn="r">
                        <a:lnSpc>
                          <a:spcPct val="115000"/>
                        </a:lnSpc>
                        <a:spcBef>
                          <a:spcPts val="0"/>
                        </a:spcBef>
                        <a:spcAft>
                          <a:spcPts val="0"/>
                        </a:spcAft>
                      </a:pPr>
                      <a:r>
                        <a:rPr lang="en-US" sz="1100">
                          <a:effectLst/>
                        </a:rPr>
                        <a:t> </a:t>
                      </a:r>
                      <a:endParaRPr lang="en-US"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2845" marR="62845" marT="0" marB="0" anchor="ctr"/>
                </a:tc>
                <a:tc>
                  <a:txBody>
                    <a:bodyPr/>
                    <a:lstStyle/>
                    <a:p>
                      <a:pPr marL="38100" marR="38100" algn="r">
                        <a:lnSpc>
                          <a:spcPct val="115000"/>
                        </a:lnSpc>
                        <a:spcBef>
                          <a:spcPts val="0"/>
                        </a:spcBef>
                        <a:spcAft>
                          <a:spcPts val="0"/>
                        </a:spcAft>
                      </a:pPr>
                      <a:r>
                        <a:rPr lang="en-US" sz="1100">
                          <a:effectLst/>
                        </a:rPr>
                        <a:t> </a:t>
                      </a:r>
                      <a:endParaRPr lang="en-US"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2845" marR="62845" marT="0" marB="0" anchor="ctr"/>
                </a:tc>
                <a:tc>
                  <a:txBody>
                    <a:bodyPr/>
                    <a:lstStyle/>
                    <a:p>
                      <a:pPr marL="38100" marR="38100" algn="r">
                        <a:lnSpc>
                          <a:spcPct val="115000"/>
                        </a:lnSpc>
                        <a:spcBef>
                          <a:spcPts val="0"/>
                        </a:spcBef>
                        <a:spcAft>
                          <a:spcPts val="0"/>
                        </a:spcAft>
                      </a:pPr>
                      <a:r>
                        <a:rPr lang="en-US" sz="1100">
                          <a:effectLst/>
                        </a:rPr>
                        <a:t> </a:t>
                      </a:r>
                      <a:endParaRPr lang="en-US"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2845" marR="62845" marT="0" marB="0" anchor="ctr"/>
                </a:tc>
                <a:tc>
                  <a:txBody>
                    <a:bodyPr/>
                    <a:lstStyle/>
                    <a:p>
                      <a:pPr marL="38100" marR="38100" algn="r">
                        <a:lnSpc>
                          <a:spcPct val="115000"/>
                        </a:lnSpc>
                        <a:spcBef>
                          <a:spcPts val="0"/>
                        </a:spcBef>
                        <a:spcAft>
                          <a:spcPts val="0"/>
                        </a:spcAft>
                      </a:pPr>
                      <a:r>
                        <a:rPr lang="en-US" sz="1100">
                          <a:effectLst/>
                        </a:rPr>
                        <a:t> </a:t>
                      </a:r>
                      <a:endParaRPr lang="en-US"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2845" marR="62845" marT="0" marB="0" anchor="ctr"/>
                </a:tc>
                <a:tc>
                  <a:txBody>
                    <a:bodyPr/>
                    <a:lstStyle/>
                    <a:p>
                      <a:pPr marL="38100" marR="38100" algn="r">
                        <a:lnSpc>
                          <a:spcPct val="115000"/>
                        </a:lnSpc>
                        <a:spcBef>
                          <a:spcPts val="0"/>
                        </a:spcBef>
                        <a:spcAft>
                          <a:spcPts val="0"/>
                        </a:spcAft>
                      </a:pPr>
                      <a:r>
                        <a:rPr lang="en-US" sz="1100">
                          <a:effectLst/>
                        </a:rPr>
                        <a:t> </a:t>
                      </a:r>
                      <a:endParaRPr lang="en-US"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2845" marR="62845" marT="0" marB="0" anchor="ctr"/>
                </a:tc>
                <a:tc>
                  <a:txBody>
                    <a:bodyPr/>
                    <a:lstStyle/>
                    <a:p>
                      <a:pPr marL="38100" marR="38100" algn="r">
                        <a:lnSpc>
                          <a:spcPct val="115000"/>
                        </a:lnSpc>
                        <a:spcBef>
                          <a:spcPts val="0"/>
                        </a:spcBef>
                        <a:spcAft>
                          <a:spcPts val="0"/>
                        </a:spcAft>
                      </a:pPr>
                      <a:r>
                        <a:rPr lang="en-US" sz="1100">
                          <a:effectLst/>
                        </a:rPr>
                        <a:t> </a:t>
                      </a:r>
                      <a:endParaRPr lang="en-US"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2845" marR="62845" marT="0" marB="0" anchor="ctr"/>
                </a:tc>
                <a:tc>
                  <a:txBody>
                    <a:bodyPr/>
                    <a:lstStyle/>
                    <a:p>
                      <a:pPr marL="38100" marR="38100" algn="r">
                        <a:lnSpc>
                          <a:spcPct val="115000"/>
                        </a:lnSpc>
                        <a:spcBef>
                          <a:spcPts val="0"/>
                        </a:spcBef>
                        <a:spcAft>
                          <a:spcPts val="0"/>
                        </a:spcAft>
                      </a:pPr>
                      <a:r>
                        <a:rPr lang="en-US" sz="1100">
                          <a:effectLst/>
                        </a:rPr>
                        <a:t> </a:t>
                      </a:r>
                      <a:endParaRPr lang="en-US"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2845" marR="62845" marT="0" marB="0" anchor="ctr"/>
                </a:tc>
                <a:extLst>
                  <a:ext uri="{0D108BD9-81ED-4DB2-BD59-A6C34878D82A}">
                    <a16:rowId xmlns:a16="http://schemas.microsoft.com/office/drawing/2014/main" xmlns="" val="1061830493"/>
                  </a:ext>
                </a:extLst>
              </a:tr>
              <a:tr h="673992">
                <a:tc>
                  <a:txBody>
                    <a:bodyPr/>
                    <a:lstStyle/>
                    <a:p>
                      <a:pPr marL="90170" marR="0"/>
                      <a:r>
                        <a:rPr lang="en-US" sz="1100">
                          <a:effectLst/>
                        </a:rPr>
                        <a:t>Test Statistic </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2845" marR="62845" marT="0" marB="0"/>
                </a:tc>
                <a:tc gridSpan="2">
                  <a:txBody>
                    <a:bodyPr/>
                    <a:lstStyle/>
                    <a:p>
                      <a:pPr marL="0" marR="0">
                        <a:lnSpc>
                          <a:spcPct val="115000"/>
                        </a:lnSpc>
                        <a:spcBef>
                          <a:spcPts val="0"/>
                        </a:spcBef>
                        <a:spcAft>
                          <a:spcPts val="0"/>
                        </a:spcAft>
                      </a:pPr>
                      <a:r>
                        <a:rPr lang="en-GB" sz="1100">
                          <a:effectLst/>
                        </a:rPr>
                        <a:t>Chi-square (χ</a:t>
                      </a:r>
                      <a:r>
                        <a:rPr lang="en-GB" sz="1100" baseline="30000">
                          <a:effectLst/>
                        </a:rPr>
                        <a:t>2</a:t>
                      </a:r>
                      <a:r>
                        <a:rPr lang="en-GB" sz="1100">
                          <a:effectLst/>
                        </a:rPr>
                        <a:t>) </a:t>
                      </a:r>
                      <a:r>
                        <a:rPr lang="en-US" sz="1100">
                          <a:effectLst/>
                        </a:rPr>
                        <a:t> = 15.8, p &lt; 0.001</a:t>
                      </a:r>
                      <a:endParaRPr lang="en-US" sz="1000">
                        <a:effectLst/>
                      </a:endParaRPr>
                    </a:p>
                    <a:p>
                      <a:pPr marL="0" marR="0">
                        <a:lnSpc>
                          <a:spcPct val="115000"/>
                        </a:lnSpc>
                        <a:spcBef>
                          <a:spcPts val="0"/>
                        </a:spcBef>
                        <a:spcAft>
                          <a:spcPts val="0"/>
                        </a:spcAft>
                      </a:pPr>
                      <a:r>
                        <a:rPr lang="en-US" sz="1100">
                          <a:effectLst/>
                        </a:rPr>
                        <a:t> </a:t>
                      </a:r>
                      <a:endParaRPr lang="en-US"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2845" marR="62845" marT="0" marB="0"/>
                </a:tc>
                <a:tc hMerge="1">
                  <a:txBody>
                    <a:bodyPr/>
                    <a:lstStyle/>
                    <a:p>
                      <a:endParaRPr lang="en-US"/>
                    </a:p>
                  </a:txBody>
                  <a:tcPr/>
                </a:tc>
                <a:tc gridSpan="2">
                  <a:txBody>
                    <a:bodyPr/>
                    <a:lstStyle/>
                    <a:p>
                      <a:pPr marL="0" marR="0">
                        <a:lnSpc>
                          <a:spcPct val="115000"/>
                        </a:lnSpc>
                        <a:spcBef>
                          <a:spcPts val="0"/>
                        </a:spcBef>
                        <a:spcAft>
                          <a:spcPts val="0"/>
                        </a:spcAft>
                      </a:pPr>
                      <a:r>
                        <a:rPr lang="en-GB" sz="1100">
                          <a:effectLst/>
                        </a:rPr>
                        <a:t>χ</a:t>
                      </a:r>
                      <a:r>
                        <a:rPr lang="en-GB" sz="1100" baseline="30000">
                          <a:effectLst/>
                        </a:rPr>
                        <a:t>2</a:t>
                      </a:r>
                      <a:r>
                        <a:rPr lang="en-GB" sz="1100">
                          <a:effectLst/>
                        </a:rPr>
                        <a:t> = </a:t>
                      </a:r>
                      <a:r>
                        <a:rPr lang="en-US" sz="1100">
                          <a:effectLst/>
                        </a:rPr>
                        <a:t>3.3, p = 0.07</a:t>
                      </a:r>
                      <a:endParaRPr lang="en-US" sz="1000">
                        <a:effectLst/>
                      </a:endParaRPr>
                    </a:p>
                    <a:p>
                      <a:pPr marL="90170" marR="0">
                        <a:lnSpc>
                          <a:spcPct val="115000"/>
                        </a:lnSpc>
                        <a:spcBef>
                          <a:spcPts val="0"/>
                        </a:spcBef>
                        <a:spcAft>
                          <a:spcPts val="1000"/>
                        </a:spcAft>
                      </a:pPr>
                      <a:r>
                        <a:rPr lang="en-GB" sz="1100">
                          <a:effectLst/>
                        </a:rPr>
                        <a:t> </a:t>
                      </a:r>
                      <a:endParaRPr lang="en-US"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2845" marR="62845" marT="0" marB="0"/>
                </a:tc>
                <a:tc hMerge="1">
                  <a:txBody>
                    <a:bodyPr/>
                    <a:lstStyle/>
                    <a:p>
                      <a:endParaRPr lang="en-US"/>
                    </a:p>
                  </a:txBody>
                  <a:tcPr/>
                </a:tc>
                <a:tc gridSpan="2">
                  <a:txBody>
                    <a:bodyPr/>
                    <a:lstStyle/>
                    <a:p>
                      <a:pPr marL="90170" marR="0">
                        <a:lnSpc>
                          <a:spcPct val="115000"/>
                        </a:lnSpc>
                        <a:spcBef>
                          <a:spcPts val="0"/>
                        </a:spcBef>
                        <a:spcAft>
                          <a:spcPts val="1000"/>
                        </a:spcAft>
                      </a:pPr>
                      <a:r>
                        <a:rPr lang="en-GB" sz="1100" dirty="0">
                          <a:effectLst/>
                        </a:rPr>
                        <a:t>χ</a:t>
                      </a:r>
                      <a:r>
                        <a:rPr lang="en-GB" sz="1100" baseline="30000" dirty="0">
                          <a:effectLst/>
                        </a:rPr>
                        <a:t>2</a:t>
                      </a:r>
                      <a:r>
                        <a:rPr lang="en-GB" sz="1100" dirty="0">
                          <a:effectLst/>
                        </a:rPr>
                        <a:t> = </a:t>
                      </a:r>
                      <a:r>
                        <a:rPr lang="en-US" sz="1100" dirty="0">
                          <a:effectLst/>
                        </a:rPr>
                        <a:t>= 7.0, p = 0.008</a:t>
                      </a:r>
                      <a:endParaRPr lang="en-US"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2845" marR="62845" marT="0" marB="0"/>
                </a:tc>
                <a:tc hMerge="1">
                  <a:txBody>
                    <a:bodyPr/>
                    <a:lstStyle/>
                    <a:p>
                      <a:endParaRPr lang="en-US"/>
                    </a:p>
                  </a:txBody>
                  <a:tcPr/>
                </a:tc>
                <a:tc gridSpan="2">
                  <a:txBody>
                    <a:bodyPr/>
                    <a:lstStyle/>
                    <a:p>
                      <a:pPr marL="0" marR="0">
                        <a:lnSpc>
                          <a:spcPct val="115000"/>
                        </a:lnSpc>
                        <a:spcBef>
                          <a:spcPts val="0"/>
                        </a:spcBef>
                        <a:spcAft>
                          <a:spcPts val="0"/>
                        </a:spcAft>
                      </a:pPr>
                      <a:r>
                        <a:rPr lang="en-GB" sz="1100" dirty="0">
                          <a:effectLst/>
                        </a:rPr>
                        <a:t>χ</a:t>
                      </a:r>
                      <a:r>
                        <a:rPr lang="en-GB" sz="1100" baseline="30000" dirty="0">
                          <a:effectLst/>
                        </a:rPr>
                        <a:t>2</a:t>
                      </a:r>
                      <a:r>
                        <a:rPr lang="en-GB" sz="1100" dirty="0">
                          <a:effectLst/>
                        </a:rPr>
                        <a:t> = </a:t>
                      </a:r>
                      <a:r>
                        <a:rPr lang="en-US" sz="1100" dirty="0">
                          <a:effectLst/>
                        </a:rPr>
                        <a:t>16.3, p &lt; 0.001</a:t>
                      </a:r>
                      <a:endParaRPr lang="en-US" sz="1000" dirty="0">
                        <a:effectLst/>
                      </a:endParaRPr>
                    </a:p>
                    <a:p>
                      <a:pPr marL="90170" marR="0">
                        <a:lnSpc>
                          <a:spcPct val="115000"/>
                        </a:lnSpc>
                        <a:spcBef>
                          <a:spcPts val="0"/>
                        </a:spcBef>
                        <a:spcAft>
                          <a:spcPts val="1000"/>
                        </a:spcAft>
                      </a:pPr>
                      <a:r>
                        <a:rPr lang="en-GB" sz="1100" dirty="0">
                          <a:effectLst/>
                        </a:rPr>
                        <a:t> </a:t>
                      </a:r>
                      <a:endParaRPr lang="en-US"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2845" marR="62845" marT="0" marB="0"/>
                </a:tc>
                <a:tc hMerge="1">
                  <a:txBody>
                    <a:bodyPr/>
                    <a:lstStyle/>
                    <a:p>
                      <a:endParaRPr lang="en-US"/>
                    </a:p>
                  </a:txBody>
                  <a:tcPr/>
                </a:tc>
                <a:extLst>
                  <a:ext uri="{0D108BD9-81ED-4DB2-BD59-A6C34878D82A}">
                    <a16:rowId xmlns:a16="http://schemas.microsoft.com/office/drawing/2014/main" xmlns="" val="3873125693"/>
                  </a:ext>
                </a:extLst>
              </a:tr>
            </a:tbl>
          </a:graphicData>
        </a:graphic>
      </p:graphicFrame>
    </p:spTree>
    <p:extLst>
      <p:ext uri="{BB962C8B-B14F-4D97-AF65-F5344CB8AC3E}">
        <p14:creationId xmlns:p14="http://schemas.microsoft.com/office/powerpoint/2010/main" val="6779496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8E31E465-3FCB-4505-895D-568F725504FC}"/>
              </a:ext>
            </a:extLst>
          </p:cNvPr>
          <p:cNvSpPr>
            <a:spLocks noGrp="1"/>
          </p:cNvSpPr>
          <p:nvPr>
            <p:ph type="body" sz="quarter" idx="12"/>
          </p:nvPr>
        </p:nvSpPr>
        <p:spPr>
          <a:xfrm>
            <a:off x="533400" y="1143000"/>
            <a:ext cx="8001000" cy="762000"/>
          </a:xfrm>
        </p:spPr>
        <p:txBody>
          <a:bodyPr/>
          <a:lstStyle/>
          <a:p>
            <a:r>
              <a:rPr lang="en-GB" sz="2000" b="1" dirty="0">
                <a:latin typeface="Tahoma" panose="020B0604030504040204" pitchFamily="34" charset="0"/>
                <a:ea typeface="Tahoma" panose="020B0604030504040204" pitchFamily="34" charset="0"/>
                <a:cs typeface="Tahoma" panose="020B0604030504040204" pitchFamily="34" charset="0"/>
              </a:rPr>
              <a:t>Factors/barriers that influence translation of acquired nutritional knowledge into improved child feeding practices</a:t>
            </a:r>
            <a:endParaRPr lang="en-US" sz="2000" dirty="0">
              <a:latin typeface="Tahoma" panose="020B0604030504040204" pitchFamily="34" charset="0"/>
              <a:ea typeface="Tahoma" panose="020B0604030504040204" pitchFamily="34" charset="0"/>
              <a:cs typeface="Tahoma" panose="020B0604030504040204" pitchFamily="34" charset="0"/>
            </a:endParaRPr>
          </a:p>
          <a:p>
            <a:r>
              <a:rPr lang="en-GB" b="1" dirty="0"/>
              <a:t> </a:t>
            </a:r>
            <a:endParaRPr lang="en-US" dirty="0"/>
          </a:p>
          <a:p>
            <a:endParaRPr lang="en-US" dirty="0"/>
          </a:p>
        </p:txBody>
      </p:sp>
      <p:graphicFrame>
        <p:nvGraphicFramePr>
          <p:cNvPr id="5" name="Table 4">
            <a:extLst>
              <a:ext uri="{FF2B5EF4-FFF2-40B4-BE49-F238E27FC236}">
                <a16:creationId xmlns:a16="http://schemas.microsoft.com/office/drawing/2014/main" xmlns="" id="{C3DECD47-40A0-4421-9775-4C106B60312D}"/>
              </a:ext>
            </a:extLst>
          </p:cNvPr>
          <p:cNvGraphicFramePr>
            <a:graphicFrameLocks noGrp="1"/>
          </p:cNvGraphicFramePr>
          <p:nvPr>
            <p:extLst>
              <p:ext uri="{D42A27DB-BD31-4B8C-83A1-F6EECF244321}">
                <p14:modId xmlns:p14="http://schemas.microsoft.com/office/powerpoint/2010/main" val="788448673"/>
              </p:ext>
            </p:extLst>
          </p:nvPr>
        </p:nvGraphicFramePr>
        <p:xfrm>
          <a:off x="628650" y="1841368"/>
          <a:ext cx="8286750" cy="5092833"/>
        </p:xfrm>
        <a:graphic>
          <a:graphicData uri="http://schemas.openxmlformats.org/drawingml/2006/table">
            <a:tbl>
              <a:tblPr firstRow="1" firstCol="1" bandRow="1">
                <a:tableStyleId>{5C22544A-7EE6-4342-B048-85BDC9FD1C3A}</a:tableStyleId>
              </a:tblPr>
              <a:tblGrid>
                <a:gridCol w="2439619">
                  <a:extLst>
                    <a:ext uri="{9D8B030D-6E8A-4147-A177-3AD203B41FA5}">
                      <a16:colId xmlns:a16="http://schemas.microsoft.com/office/drawing/2014/main" xmlns="" val="3219247601"/>
                    </a:ext>
                  </a:extLst>
                </a:gridCol>
                <a:gridCol w="724262">
                  <a:extLst>
                    <a:ext uri="{9D8B030D-6E8A-4147-A177-3AD203B41FA5}">
                      <a16:colId xmlns:a16="http://schemas.microsoft.com/office/drawing/2014/main" xmlns="" val="2459765070"/>
                    </a:ext>
                  </a:extLst>
                </a:gridCol>
                <a:gridCol w="1209865">
                  <a:extLst>
                    <a:ext uri="{9D8B030D-6E8A-4147-A177-3AD203B41FA5}">
                      <a16:colId xmlns:a16="http://schemas.microsoft.com/office/drawing/2014/main" xmlns="" val="107029268"/>
                    </a:ext>
                  </a:extLst>
                </a:gridCol>
                <a:gridCol w="1372286">
                  <a:extLst>
                    <a:ext uri="{9D8B030D-6E8A-4147-A177-3AD203B41FA5}">
                      <a16:colId xmlns:a16="http://schemas.microsoft.com/office/drawing/2014/main" xmlns="" val="2137626479"/>
                    </a:ext>
                  </a:extLst>
                </a:gridCol>
                <a:gridCol w="2540718">
                  <a:extLst>
                    <a:ext uri="{9D8B030D-6E8A-4147-A177-3AD203B41FA5}">
                      <a16:colId xmlns:a16="http://schemas.microsoft.com/office/drawing/2014/main" xmlns="" val="3594964948"/>
                    </a:ext>
                  </a:extLst>
                </a:gridCol>
              </a:tblGrid>
              <a:tr h="232448">
                <a:tc>
                  <a:txBody>
                    <a:bodyPr/>
                    <a:lstStyle/>
                    <a:p>
                      <a:pPr marL="0" marR="0">
                        <a:lnSpc>
                          <a:spcPct val="115000"/>
                        </a:lnSpc>
                        <a:spcBef>
                          <a:spcPts val="0"/>
                        </a:spcBef>
                        <a:spcAft>
                          <a:spcPts val="1000"/>
                        </a:spcAft>
                      </a:pPr>
                      <a:r>
                        <a:rPr lang="en-GB" sz="1200">
                          <a:effectLst/>
                        </a:rPr>
                        <a:t> </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1000"/>
                        </a:spcAft>
                      </a:pPr>
                      <a:r>
                        <a:rPr lang="en-GB" sz="1200">
                          <a:effectLst/>
                        </a:rPr>
                        <a:t> </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gridSpan="2">
                  <a:txBody>
                    <a:bodyPr/>
                    <a:lstStyle/>
                    <a:p>
                      <a:pPr marL="38100" marR="38100">
                        <a:lnSpc>
                          <a:spcPct val="115000"/>
                        </a:lnSpc>
                        <a:spcBef>
                          <a:spcPts val="0"/>
                        </a:spcBef>
                        <a:spcAft>
                          <a:spcPts val="0"/>
                        </a:spcAft>
                      </a:pPr>
                      <a:r>
                        <a:rPr lang="en-GB" sz="1200">
                          <a:effectLst/>
                        </a:rPr>
                        <a:t>IYCFI</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tc>
                <a:tc hMerge="1">
                  <a:txBody>
                    <a:bodyPr/>
                    <a:lstStyle/>
                    <a:p>
                      <a:endParaRPr lang="en-US"/>
                    </a:p>
                  </a:txBody>
                  <a:tcPr/>
                </a:tc>
                <a:tc>
                  <a:txBody>
                    <a:bodyPr/>
                    <a:lstStyle/>
                    <a:p>
                      <a:pPr marL="0" marR="0">
                        <a:lnSpc>
                          <a:spcPct val="115000"/>
                        </a:lnSpc>
                        <a:spcBef>
                          <a:spcPts val="0"/>
                        </a:spcBef>
                        <a:spcAft>
                          <a:spcPts val="1000"/>
                        </a:spcAft>
                      </a:pPr>
                      <a:r>
                        <a:rPr lang="en-GB" sz="1200">
                          <a:effectLst/>
                        </a:rPr>
                        <a:t> </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3526498889"/>
                  </a:ext>
                </a:extLst>
              </a:tr>
              <a:tr h="479359">
                <a:tc>
                  <a:txBody>
                    <a:bodyPr/>
                    <a:lstStyle/>
                    <a:p>
                      <a:pPr marL="0" marR="0">
                        <a:lnSpc>
                          <a:spcPct val="115000"/>
                        </a:lnSpc>
                        <a:spcBef>
                          <a:spcPts val="0"/>
                        </a:spcBef>
                        <a:spcAft>
                          <a:spcPts val="1000"/>
                        </a:spcAft>
                      </a:pPr>
                      <a:r>
                        <a:rPr lang="en-GB" sz="1200">
                          <a:effectLst/>
                        </a:rPr>
                        <a:t>Variable</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1000"/>
                        </a:spcAft>
                      </a:pPr>
                      <a:r>
                        <a:rPr lang="en-GB" sz="1200">
                          <a:effectLst/>
                        </a:rPr>
                        <a:t>N </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38100">
                        <a:lnSpc>
                          <a:spcPct val="115000"/>
                        </a:lnSpc>
                        <a:spcBef>
                          <a:spcPts val="0"/>
                        </a:spcBef>
                        <a:spcAft>
                          <a:spcPts val="0"/>
                        </a:spcAft>
                      </a:pPr>
                      <a:r>
                        <a:rPr lang="en-GB" sz="1200">
                          <a:effectLst/>
                        </a:rPr>
                        <a:t>Low</a:t>
                      </a:r>
                      <a:endParaRPr lang="en-US" sz="1100">
                        <a:effectLst/>
                      </a:endParaRPr>
                    </a:p>
                    <a:p>
                      <a:pPr marL="0" marR="38100">
                        <a:lnSpc>
                          <a:spcPct val="115000"/>
                        </a:lnSpc>
                        <a:spcBef>
                          <a:spcPts val="0"/>
                        </a:spcBef>
                        <a:spcAft>
                          <a:spcPts val="0"/>
                        </a:spcAft>
                      </a:pPr>
                      <a:r>
                        <a:rPr lang="en-GB" sz="1200">
                          <a:effectLst/>
                        </a:rPr>
                        <a:t>n (%)</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38100">
                        <a:lnSpc>
                          <a:spcPct val="115000"/>
                        </a:lnSpc>
                        <a:spcBef>
                          <a:spcPts val="0"/>
                        </a:spcBef>
                        <a:spcAft>
                          <a:spcPts val="0"/>
                        </a:spcAft>
                      </a:pPr>
                      <a:r>
                        <a:rPr lang="en-GB" sz="1200">
                          <a:effectLst/>
                        </a:rPr>
                        <a:t>High</a:t>
                      </a:r>
                      <a:endParaRPr lang="en-US" sz="1100">
                        <a:effectLst/>
                      </a:endParaRPr>
                    </a:p>
                    <a:p>
                      <a:pPr marL="38100" marR="38100">
                        <a:lnSpc>
                          <a:spcPct val="115000"/>
                        </a:lnSpc>
                        <a:spcBef>
                          <a:spcPts val="0"/>
                        </a:spcBef>
                        <a:spcAft>
                          <a:spcPts val="0"/>
                        </a:spcAft>
                      </a:pPr>
                      <a:r>
                        <a:rPr lang="en-GB" sz="1200">
                          <a:effectLst/>
                        </a:rPr>
                        <a:t>    n (%)</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nSpc>
                          <a:spcPct val="115000"/>
                        </a:lnSpc>
                        <a:spcBef>
                          <a:spcPts val="0"/>
                        </a:spcBef>
                        <a:spcAft>
                          <a:spcPts val="1000"/>
                        </a:spcAft>
                      </a:pPr>
                      <a:r>
                        <a:rPr lang="en-GB" sz="1200">
                          <a:effectLst/>
                        </a:rPr>
                        <a:t>Test statistic</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388119604"/>
                  </a:ext>
                </a:extLst>
              </a:tr>
              <a:tr h="429410">
                <a:tc>
                  <a:txBody>
                    <a:bodyPr/>
                    <a:lstStyle/>
                    <a:p>
                      <a:pPr marL="90170" marR="0" algn="just">
                        <a:spcBef>
                          <a:spcPts val="0"/>
                        </a:spcBef>
                        <a:spcAft>
                          <a:spcPts val="0"/>
                        </a:spcAft>
                      </a:pPr>
                      <a:r>
                        <a:rPr lang="en-GB" sz="1200">
                          <a:effectLst/>
                        </a:rPr>
                        <a:t>Maternal nutritional knowledge score </a:t>
                      </a:r>
                      <a:endParaRPr lang="en-US"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1000"/>
                        </a:spcAft>
                      </a:pPr>
                      <a:r>
                        <a:rPr lang="en-GB" sz="1200">
                          <a:effectLst/>
                        </a:rPr>
                        <a:t> </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38100">
                        <a:lnSpc>
                          <a:spcPct val="115000"/>
                        </a:lnSpc>
                        <a:spcBef>
                          <a:spcPts val="0"/>
                        </a:spcBef>
                        <a:spcAft>
                          <a:spcPts val="0"/>
                        </a:spcAft>
                      </a:pPr>
                      <a:r>
                        <a:rPr lang="en-GB" sz="1200">
                          <a:effectLst/>
                        </a:rPr>
                        <a:t> </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38100">
                        <a:lnSpc>
                          <a:spcPct val="115000"/>
                        </a:lnSpc>
                        <a:spcBef>
                          <a:spcPts val="0"/>
                        </a:spcBef>
                        <a:spcAft>
                          <a:spcPts val="0"/>
                        </a:spcAft>
                      </a:pPr>
                      <a:r>
                        <a:rPr lang="en-GB" sz="1200">
                          <a:effectLst/>
                        </a:rPr>
                        <a:t> </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1000"/>
                        </a:spcAft>
                      </a:pPr>
                      <a:r>
                        <a:rPr lang="en-GB" sz="1200">
                          <a:effectLst/>
                        </a:rPr>
                        <a:t> </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2177239302"/>
                  </a:ext>
                </a:extLst>
              </a:tr>
              <a:tr h="232448">
                <a:tc>
                  <a:txBody>
                    <a:bodyPr/>
                    <a:lstStyle/>
                    <a:p>
                      <a:pPr marL="0" marR="0"/>
                      <a:r>
                        <a:rPr lang="en-US" sz="1200">
                          <a:effectLst/>
                        </a:rPr>
                        <a:t>Low (Below median score)</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1000"/>
                        </a:spcAft>
                      </a:pPr>
                      <a:r>
                        <a:rPr lang="en-GB" sz="1200">
                          <a:effectLst/>
                        </a:rPr>
                        <a:t>136</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38100" marR="38100">
                        <a:lnSpc>
                          <a:spcPct val="115000"/>
                        </a:lnSpc>
                        <a:spcBef>
                          <a:spcPts val="0"/>
                        </a:spcBef>
                        <a:spcAft>
                          <a:spcPts val="0"/>
                        </a:spcAft>
                      </a:pPr>
                      <a:r>
                        <a:rPr lang="en-US" sz="1200">
                          <a:effectLst/>
                        </a:rPr>
                        <a:t>81 (59.6)</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38100" marR="38100">
                        <a:lnSpc>
                          <a:spcPct val="115000"/>
                        </a:lnSpc>
                        <a:spcBef>
                          <a:spcPts val="0"/>
                        </a:spcBef>
                        <a:spcAft>
                          <a:spcPts val="0"/>
                        </a:spcAft>
                      </a:pPr>
                      <a:r>
                        <a:rPr lang="en-US" sz="1200">
                          <a:effectLst/>
                        </a:rPr>
                        <a:t>55 (40.4)</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rowSpan="2">
                  <a:txBody>
                    <a:bodyPr/>
                    <a:lstStyle/>
                    <a:p>
                      <a:pPr marL="0" marR="0">
                        <a:lnSpc>
                          <a:spcPct val="115000"/>
                        </a:lnSpc>
                        <a:spcBef>
                          <a:spcPts val="0"/>
                        </a:spcBef>
                        <a:spcAft>
                          <a:spcPts val="1000"/>
                        </a:spcAft>
                      </a:pPr>
                      <a:r>
                        <a:rPr lang="en-GB" sz="1200">
                          <a:effectLst/>
                        </a:rPr>
                        <a:t>Chi-square (χ</a:t>
                      </a:r>
                      <a:r>
                        <a:rPr lang="en-GB" sz="1200" baseline="30000">
                          <a:effectLst/>
                        </a:rPr>
                        <a:t>2</a:t>
                      </a:r>
                      <a:r>
                        <a:rPr lang="en-GB" sz="1200">
                          <a:effectLst/>
                        </a:rPr>
                        <a:t>) = 15.8, p &lt; 0.001</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4288158647"/>
                  </a:ext>
                </a:extLst>
              </a:tr>
              <a:tr h="232448">
                <a:tc>
                  <a:txBody>
                    <a:bodyPr/>
                    <a:lstStyle/>
                    <a:p>
                      <a:pPr marL="0" marR="0"/>
                      <a:r>
                        <a:rPr lang="en-US" sz="1200">
                          <a:effectLst/>
                        </a:rPr>
                        <a:t>High (At least median score)</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1000"/>
                        </a:spcAft>
                      </a:pPr>
                      <a:r>
                        <a:rPr lang="en-GB" sz="1200">
                          <a:effectLst/>
                        </a:rPr>
                        <a:t>200</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38100" marR="38100">
                        <a:lnSpc>
                          <a:spcPct val="115000"/>
                        </a:lnSpc>
                        <a:spcBef>
                          <a:spcPts val="0"/>
                        </a:spcBef>
                        <a:spcAft>
                          <a:spcPts val="0"/>
                        </a:spcAft>
                      </a:pPr>
                      <a:r>
                        <a:rPr lang="en-US" sz="1200">
                          <a:effectLst/>
                        </a:rPr>
                        <a:t>75 (37.5)</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38100" marR="38100">
                        <a:lnSpc>
                          <a:spcPct val="115000"/>
                        </a:lnSpc>
                        <a:spcBef>
                          <a:spcPts val="0"/>
                        </a:spcBef>
                        <a:spcAft>
                          <a:spcPts val="0"/>
                        </a:spcAft>
                      </a:pPr>
                      <a:r>
                        <a:rPr lang="en-US" sz="1200">
                          <a:effectLst/>
                        </a:rPr>
                        <a:t>125 (62.5)</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vMerge="1">
                  <a:txBody>
                    <a:bodyPr/>
                    <a:lstStyle/>
                    <a:p>
                      <a:endParaRPr lang="en-US"/>
                    </a:p>
                  </a:txBody>
                  <a:tcPr/>
                </a:tc>
                <a:extLst>
                  <a:ext uri="{0D108BD9-81ED-4DB2-BD59-A6C34878D82A}">
                    <a16:rowId xmlns:a16="http://schemas.microsoft.com/office/drawing/2014/main" xmlns="" val="2761113269"/>
                  </a:ext>
                </a:extLst>
              </a:tr>
              <a:tr h="232448">
                <a:tc>
                  <a:txBody>
                    <a:bodyPr/>
                    <a:lstStyle/>
                    <a:p>
                      <a:pPr marL="0" marR="0">
                        <a:lnSpc>
                          <a:spcPct val="115000"/>
                        </a:lnSpc>
                        <a:spcBef>
                          <a:spcPts val="0"/>
                        </a:spcBef>
                        <a:spcAft>
                          <a:spcPts val="1000"/>
                        </a:spcAft>
                      </a:pPr>
                      <a:r>
                        <a:rPr lang="en-GB" sz="1200">
                          <a:effectLst/>
                        </a:rPr>
                        <a:t>Age of child (months)</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1000"/>
                        </a:spcAft>
                      </a:pPr>
                      <a:r>
                        <a:rPr lang="en-GB" sz="1200">
                          <a:effectLst/>
                        </a:rPr>
                        <a:t> </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38100" marR="38100" algn="r">
                        <a:lnSpc>
                          <a:spcPct val="115000"/>
                        </a:lnSpc>
                        <a:spcBef>
                          <a:spcPts val="0"/>
                        </a:spcBef>
                        <a:spcAft>
                          <a:spcPts val="0"/>
                        </a:spcAft>
                      </a:pPr>
                      <a:r>
                        <a:rPr lang="en-GB" sz="1200">
                          <a:effectLst/>
                        </a:rPr>
                        <a:t> </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38100" marR="38100" algn="r">
                        <a:lnSpc>
                          <a:spcPct val="115000"/>
                        </a:lnSpc>
                        <a:spcBef>
                          <a:spcPts val="0"/>
                        </a:spcBef>
                        <a:spcAft>
                          <a:spcPts val="0"/>
                        </a:spcAft>
                      </a:pPr>
                      <a:r>
                        <a:rPr lang="en-GB" sz="1200">
                          <a:effectLst/>
                        </a:rPr>
                        <a:t> </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1000"/>
                        </a:spcAft>
                      </a:pPr>
                      <a:r>
                        <a:rPr lang="en-GB" sz="1200">
                          <a:effectLst/>
                        </a:rPr>
                        <a:t> </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2091910668"/>
                  </a:ext>
                </a:extLst>
              </a:tr>
              <a:tr h="232448">
                <a:tc>
                  <a:txBody>
                    <a:bodyPr/>
                    <a:lstStyle/>
                    <a:p>
                      <a:pPr marL="0" marR="0">
                        <a:lnSpc>
                          <a:spcPct val="115000"/>
                        </a:lnSpc>
                        <a:spcBef>
                          <a:spcPts val="0"/>
                        </a:spcBef>
                        <a:spcAft>
                          <a:spcPts val="1000"/>
                        </a:spcAft>
                      </a:pPr>
                      <a:r>
                        <a:rPr lang="en-GB" sz="1200">
                          <a:effectLst/>
                        </a:rPr>
                        <a:t>6-8</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1000"/>
                        </a:spcAft>
                      </a:pPr>
                      <a:r>
                        <a:rPr lang="en-GB" sz="1200">
                          <a:effectLst/>
                        </a:rPr>
                        <a:t>51</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38100" marR="38100">
                        <a:lnSpc>
                          <a:spcPct val="115000"/>
                        </a:lnSpc>
                        <a:spcBef>
                          <a:spcPts val="0"/>
                        </a:spcBef>
                        <a:spcAft>
                          <a:spcPts val="0"/>
                        </a:spcAft>
                      </a:pPr>
                      <a:r>
                        <a:rPr lang="en-US" sz="1200">
                          <a:effectLst/>
                        </a:rPr>
                        <a:t>22 (43.1)</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38100" marR="38100">
                        <a:lnSpc>
                          <a:spcPct val="115000"/>
                        </a:lnSpc>
                        <a:spcBef>
                          <a:spcPts val="0"/>
                        </a:spcBef>
                        <a:spcAft>
                          <a:spcPts val="0"/>
                        </a:spcAft>
                      </a:pPr>
                      <a:r>
                        <a:rPr lang="en-US" sz="1200">
                          <a:effectLst/>
                        </a:rPr>
                        <a:t>29 (56.9)</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rowSpan="4">
                  <a:txBody>
                    <a:bodyPr/>
                    <a:lstStyle/>
                    <a:p>
                      <a:pPr marL="0" marR="0">
                        <a:lnSpc>
                          <a:spcPct val="115000"/>
                        </a:lnSpc>
                        <a:spcBef>
                          <a:spcPts val="0"/>
                        </a:spcBef>
                        <a:spcAft>
                          <a:spcPts val="1000"/>
                        </a:spcAft>
                      </a:pPr>
                      <a:r>
                        <a:rPr lang="en-GB" sz="1200" dirty="0">
                          <a:effectLst/>
                        </a:rPr>
                        <a:t>χ</a:t>
                      </a:r>
                      <a:r>
                        <a:rPr lang="en-GB" sz="1200" baseline="30000" dirty="0">
                          <a:effectLst/>
                        </a:rPr>
                        <a:t>2 </a:t>
                      </a:r>
                      <a:r>
                        <a:rPr lang="en-GB" sz="1200" dirty="0">
                          <a:effectLst/>
                        </a:rPr>
                        <a:t>= 25.7, p &lt; 0.001</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4052341654"/>
                  </a:ext>
                </a:extLst>
              </a:tr>
              <a:tr h="232448">
                <a:tc>
                  <a:txBody>
                    <a:bodyPr/>
                    <a:lstStyle/>
                    <a:p>
                      <a:pPr marL="0" marR="0">
                        <a:lnSpc>
                          <a:spcPct val="115000"/>
                        </a:lnSpc>
                        <a:spcBef>
                          <a:spcPts val="0"/>
                        </a:spcBef>
                        <a:spcAft>
                          <a:spcPts val="1000"/>
                        </a:spcAft>
                      </a:pPr>
                      <a:r>
                        <a:rPr lang="en-GB" sz="1200">
                          <a:effectLst/>
                        </a:rPr>
                        <a:t>9-11</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1000"/>
                        </a:spcAft>
                      </a:pPr>
                      <a:r>
                        <a:rPr lang="en-GB" sz="1200">
                          <a:effectLst/>
                        </a:rPr>
                        <a:t>42</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38100" marR="38100">
                        <a:lnSpc>
                          <a:spcPct val="115000"/>
                        </a:lnSpc>
                        <a:spcBef>
                          <a:spcPts val="0"/>
                        </a:spcBef>
                        <a:spcAft>
                          <a:spcPts val="0"/>
                        </a:spcAft>
                      </a:pPr>
                      <a:r>
                        <a:rPr lang="en-US" sz="1200">
                          <a:effectLst/>
                        </a:rPr>
                        <a:t>9 (21.4)</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38100" marR="38100">
                        <a:lnSpc>
                          <a:spcPct val="115000"/>
                        </a:lnSpc>
                        <a:spcBef>
                          <a:spcPts val="0"/>
                        </a:spcBef>
                        <a:spcAft>
                          <a:spcPts val="0"/>
                        </a:spcAft>
                      </a:pPr>
                      <a:r>
                        <a:rPr lang="en-US" sz="1200">
                          <a:effectLst/>
                        </a:rPr>
                        <a:t>33 (78.6)</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vMerge="1">
                  <a:txBody>
                    <a:bodyPr/>
                    <a:lstStyle/>
                    <a:p>
                      <a:endParaRPr lang="en-US"/>
                    </a:p>
                  </a:txBody>
                  <a:tcPr/>
                </a:tc>
                <a:extLst>
                  <a:ext uri="{0D108BD9-81ED-4DB2-BD59-A6C34878D82A}">
                    <a16:rowId xmlns:a16="http://schemas.microsoft.com/office/drawing/2014/main" xmlns="" val="220250305"/>
                  </a:ext>
                </a:extLst>
              </a:tr>
              <a:tr h="232448">
                <a:tc>
                  <a:txBody>
                    <a:bodyPr/>
                    <a:lstStyle/>
                    <a:p>
                      <a:pPr marL="0" marR="0">
                        <a:lnSpc>
                          <a:spcPct val="115000"/>
                        </a:lnSpc>
                        <a:spcBef>
                          <a:spcPts val="0"/>
                        </a:spcBef>
                        <a:spcAft>
                          <a:spcPts val="1000"/>
                        </a:spcAft>
                      </a:pPr>
                      <a:r>
                        <a:rPr lang="en-GB" sz="1200">
                          <a:effectLst/>
                        </a:rPr>
                        <a:t>12-23</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1000"/>
                        </a:spcAft>
                      </a:pPr>
                      <a:r>
                        <a:rPr lang="en-GB" sz="1200">
                          <a:effectLst/>
                        </a:rPr>
                        <a:t>125</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38100" marR="38100">
                        <a:lnSpc>
                          <a:spcPct val="115000"/>
                        </a:lnSpc>
                        <a:spcBef>
                          <a:spcPts val="0"/>
                        </a:spcBef>
                        <a:spcAft>
                          <a:spcPts val="0"/>
                        </a:spcAft>
                      </a:pPr>
                      <a:r>
                        <a:rPr lang="en-US" sz="1200">
                          <a:effectLst/>
                        </a:rPr>
                        <a:t>51 (40.8)</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38100" marR="38100">
                        <a:lnSpc>
                          <a:spcPct val="115000"/>
                        </a:lnSpc>
                        <a:spcBef>
                          <a:spcPts val="0"/>
                        </a:spcBef>
                        <a:spcAft>
                          <a:spcPts val="0"/>
                        </a:spcAft>
                      </a:pPr>
                      <a:r>
                        <a:rPr lang="en-US" sz="1200">
                          <a:effectLst/>
                        </a:rPr>
                        <a:t>74 (59.2)</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vMerge="1">
                  <a:txBody>
                    <a:bodyPr/>
                    <a:lstStyle/>
                    <a:p>
                      <a:endParaRPr lang="en-US"/>
                    </a:p>
                  </a:txBody>
                  <a:tcPr/>
                </a:tc>
                <a:extLst>
                  <a:ext uri="{0D108BD9-81ED-4DB2-BD59-A6C34878D82A}">
                    <a16:rowId xmlns:a16="http://schemas.microsoft.com/office/drawing/2014/main" xmlns="" val="2004193326"/>
                  </a:ext>
                </a:extLst>
              </a:tr>
              <a:tr h="232448">
                <a:tc>
                  <a:txBody>
                    <a:bodyPr/>
                    <a:lstStyle/>
                    <a:p>
                      <a:pPr marL="0" marR="0">
                        <a:lnSpc>
                          <a:spcPct val="115000"/>
                        </a:lnSpc>
                        <a:spcBef>
                          <a:spcPts val="0"/>
                        </a:spcBef>
                        <a:spcAft>
                          <a:spcPts val="1000"/>
                        </a:spcAft>
                      </a:pPr>
                      <a:r>
                        <a:rPr lang="en-GB" sz="1200">
                          <a:effectLst/>
                        </a:rPr>
                        <a:t>24-36</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1000"/>
                        </a:spcAft>
                      </a:pPr>
                      <a:r>
                        <a:rPr lang="en-GB" sz="1200">
                          <a:effectLst/>
                        </a:rPr>
                        <a:t>117</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38100" marR="38100">
                        <a:lnSpc>
                          <a:spcPct val="115000"/>
                        </a:lnSpc>
                        <a:spcBef>
                          <a:spcPts val="0"/>
                        </a:spcBef>
                        <a:spcAft>
                          <a:spcPts val="0"/>
                        </a:spcAft>
                      </a:pPr>
                      <a:r>
                        <a:rPr lang="en-US" sz="1200">
                          <a:effectLst/>
                        </a:rPr>
                        <a:t>74 (63.2)</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38100" marR="38100">
                        <a:lnSpc>
                          <a:spcPct val="115000"/>
                        </a:lnSpc>
                        <a:spcBef>
                          <a:spcPts val="0"/>
                        </a:spcBef>
                        <a:spcAft>
                          <a:spcPts val="0"/>
                        </a:spcAft>
                      </a:pPr>
                      <a:r>
                        <a:rPr lang="en-US" sz="1200">
                          <a:effectLst/>
                        </a:rPr>
                        <a:t>43 (36.8)</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vMerge="1">
                  <a:txBody>
                    <a:bodyPr/>
                    <a:lstStyle/>
                    <a:p>
                      <a:endParaRPr lang="en-US"/>
                    </a:p>
                  </a:txBody>
                  <a:tcPr/>
                </a:tc>
                <a:extLst>
                  <a:ext uri="{0D108BD9-81ED-4DB2-BD59-A6C34878D82A}">
                    <a16:rowId xmlns:a16="http://schemas.microsoft.com/office/drawing/2014/main" xmlns="" val="414320204"/>
                  </a:ext>
                </a:extLst>
              </a:tr>
              <a:tr h="232448">
                <a:tc>
                  <a:txBody>
                    <a:bodyPr/>
                    <a:lstStyle/>
                    <a:p>
                      <a:pPr marL="0" marR="0">
                        <a:lnSpc>
                          <a:spcPct val="115000"/>
                        </a:lnSpc>
                        <a:spcBef>
                          <a:spcPts val="0"/>
                        </a:spcBef>
                        <a:spcAft>
                          <a:spcPts val="1000"/>
                        </a:spcAft>
                      </a:pPr>
                      <a:r>
                        <a:rPr lang="en-GB" sz="1200">
                          <a:effectLst/>
                        </a:rPr>
                        <a:t>Household wealth index</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1000"/>
                        </a:spcAft>
                      </a:pPr>
                      <a:r>
                        <a:rPr lang="en-GB" sz="1200">
                          <a:effectLst/>
                        </a:rPr>
                        <a:t> </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38100" marR="38100">
                        <a:lnSpc>
                          <a:spcPct val="115000"/>
                        </a:lnSpc>
                        <a:spcBef>
                          <a:spcPts val="0"/>
                        </a:spcBef>
                        <a:spcAft>
                          <a:spcPts val="0"/>
                        </a:spcAft>
                      </a:pPr>
                      <a:r>
                        <a:rPr lang="en-GB" sz="1200">
                          <a:effectLst/>
                        </a:rPr>
                        <a:t> </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38100" marR="38100">
                        <a:lnSpc>
                          <a:spcPct val="115000"/>
                        </a:lnSpc>
                        <a:spcBef>
                          <a:spcPts val="0"/>
                        </a:spcBef>
                        <a:spcAft>
                          <a:spcPts val="0"/>
                        </a:spcAft>
                      </a:pPr>
                      <a:r>
                        <a:rPr lang="en-GB" sz="1200">
                          <a:effectLst/>
                        </a:rPr>
                        <a:t> </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1000"/>
                        </a:spcAft>
                      </a:pPr>
                      <a:r>
                        <a:rPr lang="en-GB" sz="1200">
                          <a:effectLst/>
                        </a:rPr>
                        <a:t> </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3383391069"/>
                  </a:ext>
                </a:extLst>
              </a:tr>
              <a:tr h="232448">
                <a:tc>
                  <a:txBody>
                    <a:bodyPr/>
                    <a:lstStyle/>
                    <a:p>
                      <a:pPr marL="0" marR="0">
                        <a:lnSpc>
                          <a:spcPct val="115000"/>
                        </a:lnSpc>
                        <a:spcBef>
                          <a:spcPts val="0"/>
                        </a:spcBef>
                        <a:spcAft>
                          <a:spcPts val="1000"/>
                        </a:spcAft>
                      </a:pPr>
                      <a:r>
                        <a:rPr lang="en-GB" sz="1200">
                          <a:effectLst/>
                        </a:rPr>
                        <a:t>Low</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1000"/>
                        </a:spcAft>
                      </a:pPr>
                      <a:r>
                        <a:rPr lang="en-GB" sz="1200">
                          <a:effectLst/>
                        </a:rPr>
                        <a:t>164</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38100" marR="38100">
                        <a:lnSpc>
                          <a:spcPct val="115000"/>
                        </a:lnSpc>
                        <a:spcBef>
                          <a:spcPts val="0"/>
                        </a:spcBef>
                        <a:spcAft>
                          <a:spcPts val="0"/>
                        </a:spcAft>
                      </a:pPr>
                      <a:r>
                        <a:rPr lang="en-US" sz="1200">
                          <a:effectLst/>
                        </a:rPr>
                        <a:t>87 (53.0)</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38100" marR="38100">
                        <a:lnSpc>
                          <a:spcPct val="115000"/>
                        </a:lnSpc>
                        <a:spcBef>
                          <a:spcPts val="0"/>
                        </a:spcBef>
                        <a:spcAft>
                          <a:spcPts val="0"/>
                        </a:spcAft>
                      </a:pPr>
                      <a:r>
                        <a:rPr lang="en-US" sz="1200">
                          <a:effectLst/>
                        </a:rPr>
                        <a:t>77 (47.0)</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rowSpan="2">
                  <a:txBody>
                    <a:bodyPr/>
                    <a:lstStyle/>
                    <a:p>
                      <a:pPr marL="0" marR="0">
                        <a:lnSpc>
                          <a:spcPct val="115000"/>
                        </a:lnSpc>
                        <a:spcBef>
                          <a:spcPts val="0"/>
                        </a:spcBef>
                        <a:spcAft>
                          <a:spcPts val="1000"/>
                        </a:spcAft>
                      </a:pPr>
                      <a:r>
                        <a:rPr lang="en-GB" sz="1200">
                          <a:effectLst/>
                        </a:rPr>
                        <a:t>Chi-square (χ</a:t>
                      </a:r>
                      <a:r>
                        <a:rPr lang="en-GB" sz="1200" baseline="30000">
                          <a:effectLst/>
                        </a:rPr>
                        <a:t>2</a:t>
                      </a:r>
                      <a:r>
                        <a:rPr lang="en-GB" sz="1200">
                          <a:effectLst/>
                        </a:rPr>
                        <a:t>) = 5.6 , p = 0.02</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1070677893"/>
                  </a:ext>
                </a:extLst>
              </a:tr>
              <a:tr h="232448">
                <a:tc>
                  <a:txBody>
                    <a:bodyPr/>
                    <a:lstStyle/>
                    <a:p>
                      <a:pPr marL="0" marR="0">
                        <a:lnSpc>
                          <a:spcPct val="115000"/>
                        </a:lnSpc>
                        <a:spcBef>
                          <a:spcPts val="0"/>
                        </a:spcBef>
                        <a:spcAft>
                          <a:spcPts val="1000"/>
                        </a:spcAft>
                      </a:pPr>
                      <a:r>
                        <a:rPr lang="en-GB" sz="1200">
                          <a:effectLst/>
                        </a:rPr>
                        <a:t>High</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1000"/>
                        </a:spcAft>
                      </a:pPr>
                      <a:r>
                        <a:rPr lang="en-GB" sz="1200">
                          <a:effectLst/>
                        </a:rPr>
                        <a:t>172</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38100" marR="38100">
                        <a:lnSpc>
                          <a:spcPct val="115000"/>
                        </a:lnSpc>
                        <a:spcBef>
                          <a:spcPts val="0"/>
                        </a:spcBef>
                        <a:spcAft>
                          <a:spcPts val="0"/>
                        </a:spcAft>
                      </a:pPr>
                      <a:r>
                        <a:rPr lang="en-US" sz="1200">
                          <a:effectLst/>
                        </a:rPr>
                        <a:t>69 (40.1)</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38100" marR="38100">
                        <a:lnSpc>
                          <a:spcPct val="115000"/>
                        </a:lnSpc>
                        <a:spcBef>
                          <a:spcPts val="0"/>
                        </a:spcBef>
                        <a:spcAft>
                          <a:spcPts val="0"/>
                        </a:spcAft>
                      </a:pPr>
                      <a:r>
                        <a:rPr lang="en-US" sz="1200">
                          <a:effectLst/>
                        </a:rPr>
                        <a:t>103 (59.9)</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vMerge="1">
                  <a:txBody>
                    <a:bodyPr/>
                    <a:lstStyle/>
                    <a:p>
                      <a:endParaRPr lang="en-US"/>
                    </a:p>
                  </a:txBody>
                  <a:tcPr/>
                </a:tc>
                <a:extLst>
                  <a:ext uri="{0D108BD9-81ED-4DB2-BD59-A6C34878D82A}">
                    <a16:rowId xmlns:a16="http://schemas.microsoft.com/office/drawing/2014/main" xmlns="" val="3625186083"/>
                  </a:ext>
                </a:extLst>
              </a:tr>
              <a:tr h="232448">
                <a:tc>
                  <a:txBody>
                    <a:bodyPr/>
                    <a:lstStyle/>
                    <a:p>
                      <a:pPr marL="0" marR="0">
                        <a:lnSpc>
                          <a:spcPct val="115000"/>
                        </a:lnSpc>
                        <a:spcBef>
                          <a:spcPts val="0"/>
                        </a:spcBef>
                        <a:spcAft>
                          <a:spcPts val="1000"/>
                        </a:spcAft>
                      </a:pPr>
                      <a:r>
                        <a:rPr lang="en-GB" sz="1200">
                          <a:effectLst/>
                        </a:rPr>
                        <a:t>Maternal education</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1000"/>
                        </a:spcAft>
                      </a:pPr>
                      <a:r>
                        <a:rPr lang="en-GB" sz="1200">
                          <a:effectLst/>
                        </a:rPr>
                        <a:t> </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38100" marR="38100" algn="r">
                        <a:lnSpc>
                          <a:spcPct val="115000"/>
                        </a:lnSpc>
                        <a:spcBef>
                          <a:spcPts val="0"/>
                        </a:spcBef>
                        <a:spcAft>
                          <a:spcPts val="0"/>
                        </a:spcAft>
                      </a:pPr>
                      <a:r>
                        <a:rPr lang="en-US" sz="1200">
                          <a:effectLst/>
                        </a:rPr>
                        <a:t> </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38100" marR="38100" algn="r">
                        <a:lnSpc>
                          <a:spcPct val="115000"/>
                        </a:lnSpc>
                        <a:spcBef>
                          <a:spcPts val="0"/>
                        </a:spcBef>
                        <a:spcAft>
                          <a:spcPts val="0"/>
                        </a:spcAft>
                      </a:pPr>
                      <a:r>
                        <a:rPr lang="en-US" sz="1200">
                          <a:effectLst/>
                        </a:rPr>
                        <a:t> </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nSpc>
                          <a:spcPct val="115000"/>
                        </a:lnSpc>
                        <a:spcBef>
                          <a:spcPts val="0"/>
                        </a:spcBef>
                        <a:spcAft>
                          <a:spcPts val="1000"/>
                        </a:spcAft>
                      </a:pPr>
                      <a:r>
                        <a:rPr lang="en-GB" sz="1200">
                          <a:effectLst/>
                        </a:rPr>
                        <a:t> </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2493123885"/>
                  </a:ext>
                </a:extLst>
              </a:tr>
              <a:tr h="232448">
                <a:tc>
                  <a:txBody>
                    <a:bodyPr/>
                    <a:lstStyle/>
                    <a:p>
                      <a:pPr marL="0" marR="0">
                        <a:lnSpc>
                          <a:spcPct val="115000"/>
                        </a:lnSpc>
                        <a:spcBef>
                          <a:spcPts val="0"/>
                        </a:spcBef>
                        <a:spcAft>
                          <a:spcPts val="1000"/>
                        </a:spcAft>
                      </a:pPr>
                      <a:r>
                        <a:rPr lang="en-GB" sz="1200">
                          <a:effectLst/>
                        </a:rPr>
                        <a:t>None</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1000"/>
                        </a:spcAft>
                      </a:pPr>
                      <a:r>
                        <a:rPr lang="en-GB" sz="1200">
                          <a:effectLst/>
                        </a:rPr>
                        <a:t>160</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38100" marR="38100">
                        <a:lnSpc>
                          <a:spcPct val="115000"/>
                        </a:lnSpc>
                        <a:spcBef>
                          <a:spcPts val="0"/>
                        </a:spcBef>
                        <a:spcAft>
                          <a:spcPts val="0"/>
                        </a:spcAft>
                      </a:pPr>
                      <a:r>
                        <a:rPr lang="en-US" sz="1200">
                          <a:effectLst/>
                        </a:rPr>
                        <a:t>86 (53.8)</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38100" marR="38100">
                        <a:lnSpc>
                          <a:spcPct val="115000"/>
                        </a:lnSpc>
                        <a:spcBef>
                          <a:spcPts val="0"/>
                        </a:spcBef>
                        <a:spcAft>
                          <a:spcPts val="0"/>
                        </a:spcAft>
                      </a:pPr>
                      <a:r>
                        <a:rPr lang="en-US" sz="1200">
                          <a:effectLst/>
                        </a:rPr>
                        <a:t>74 (46.3)</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nSpc>
                          <a:spcPct val="115000"/>
                        </a:lnSpc>
                        <a:spcBef>
                          <a:spcPts val="0"/>
                        </a:spcBef>
                        <a:spcAft>
                          <a:spcPts val="1000"/>
                        </a:spcAft>
                      </a:pPr>
                      <a:r>
                        <a:rPr lang="en-GB" sz="1200">
                          <a:effectLst/>
                        </a:rPr>
                        <a:t> </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3787027461"/>
                  </a:ext>
                </a:extLst>
              </a:tr>
              <a:tr h="232448">
                <a:tc>
                  <a:txBody>
                    <a:bodyPr/>
                    <a:lstStyle/>
                    <a:p>
                      <a:pPr marL="0" marR="0">
                        <a:lnSpc>
                          <a:spcPct val="115000"/>
                        </a:lnSpc>
                        <a:spcBef>
                          <a:spcPts val="0"/>
                        </a:spcBef>
                        <a:spcAft>
                          <a:spcPts val="1000"/>
                        </a:spcAft>
                      </a:pPr>
                      <a:r>
                        <a:rPr lang="en-GB" sz="1200">
                          <a:effectLst/>
                        </a:rPr>
                        <a:t>Low</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1000"/>
                        </a:spcAft>
                      </a:pPr>
                      <a:r>
                        <a:rPr lang="en-GB" sz="1200">
                          <a:effectLst/>
                        </a:rPr>
                        <a:t>133</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38100" marR="38100">
                        <a:lnSpc>
                          <a:spcPct val="115000"/>
                        </a:lnSpc>
                        <a:spcBef>
                          <a:spcPts val="0"/>
                        </a:spcBef>
                        <a:spcAft>
                          <a:spcPts val="0"/>
                        </a:spcAft>
                      </a:pPr>
                      <a:r>
                        <a:rPr lang="en-US" sz="1200">
                          <a:effectLst/>
                        </a:rPr>
                        <a:t>54 (40.6)</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38100" marR="38100">
                        <a:lnSpc>
                          <a:spcPct val="115000"/>
                        </a:lnSpc>
                        <a:spcBef>
                          <a:spcPts val="0"/>
                        </a:spcBef>
                        <a:spcAft>
                          <a:spcPts val="0"/>
                        </a:spcAft>
                      </a:pPr>
                      <a:r>
                        <a:rPr lang="en-US" sz="1200">
                          <a:effectLst/>
                        </a:rPr>
                        <a:t>79 (59.4)</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rowSpan="2">
                  <a:txBody>
                    <a:bodyPr/>
                    <a:lstStyle/>
                    <a:p>
                      <a:pPr marL="0" marR="0">
                        <a:lnSpc>
                          <a:spcPct val="115000"/>
                        </a:lnSpc>
                        <a:spcBef>
                          <a:spcPts val="0"/>
                        </a:spcBef>
                        <a:spcAft>
                          <a:spcPts val="1000"/>
                        </a:spcAft>
                      </a:pPr>
                      <a:r>
                        <a:rPr lang="en-GB" sz="1200">
                          <a:effectLst/>
                        </a:rPr>
                        <a:t>χ</a:t>
                      </a:r>
                      <a:r>
                        <a:rPr lang="en-GB" sz="1200" baseline="30000">
                          <a:effectLst/>
                        </a:rPr>
                        <a:t>2</a:t>
                      </a:r>
                      <a:r>
                        <a:rPr lang="en-GB" sz="1200">
                          <a:effectLst/>
                        </a:rPr>
                        <a:t>  = 6.7, p = 0.04</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1124610464"/>
                  </a:ext>
                </a:extLst>
              </a:tr>
              <a:tr h="232448">
                <a:tc>
                  <a:txBody>
                    <a:bodyPr/>
                    <a:lstStyle/>
                    <a:p>
                      <a:pPr marL="0" marR="0">
                        <a:lnSpc>
                          <a:spcPct val="115000"/>
                        </a:lnSpc>
                        <a:spcBef>
                          <a:spcPts val="0"/>
                        </a:spcBef>
                        <a:spcAft>
                          <a:spcPts val="1000"/>
                        </a:spcAft>
                      </a:pPr>
                      <a:r>
                        <a:rPr lang="en-GB" sz="1200">
                          <a:effectLst/>
                        </a:rPr>
                        <a:t>High</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1000"/>
                        </a:spcAft>
                      </a:pPr>
                      <a:r>
                        <a:rPr lang="en-GB" sz="1200">
                          <a:effectLst/>
                        </a:rPr>
                        <a:t>43</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38100" marR="38100">
                        <a:lnSpc>
                          <a:spcPct val="115000"/>
                        </a:lnSpc>
                        <a:spcBef>
                          <a:spcPts val="0"/>
                        </a:spcBef>
                        <a:spcAft>
                          <a:spcPts val="0"/>
                        </a:spcAft>
                      </a:pPr>
                      <a:r>
                        <a:rPr lang="en-US" sz="1200">
                          <a:effectLst/>
                        </a:rPr>
                        <a:t>16 (37.2)</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38100" marR="38100">
                        <a:lnSpc>
                          <a:spcPct val="115000"/>
                        </a:lnSpc>
                        <a:spcBef>
                          <a:spcPts val="0"/>
                        </a:spcBef>
                        <a:spcAft>
                          <a:spcPts val="0"/>
                        </a:spcAft>
                      </a:pPr>
                      <a:r>
                        <a:rPr lang="en-US" sz="1200">
                          <a:effectLst/>
                        </a:rPr>
                        <a:t>27 (62.8)</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vMerge="1">
                  <a:txBody>
                    <a:bodyPr/>
                    <a:lstStyle/>
                    <a:p>
                      <a:endParaRPr lang="en-US"/>
                    </a:p>
                  </a:txBody>
                  <a:tcPr/>
                </a:tc>
                <a:extLst>
                  <a:ext uri="{0D108BD9-81ED-4DB2-BD59-A6C34878D82A}">
                    <a16:rowId xmlns:a16="http://schemas.microsoft.com/office/drawing/2014/main" xmlns="" val="2946803986"/>
                  </a:ext>
                </a:extLst>
              </a:tr>
              <a:tr h="232448">
                <a:tc>
                  <a:txBody>
                    <a:bodyPr/>
                    <a:lstStyle/>
                    <a:p>
                      <a:pPr marL="0" marR="0">
                        <a:lnSpc>
                          <a:spcPct val="115000"/>
                        </a:lnSpc>
                        <a:spcBef>
                          <a:spcPts val="0"/>
                        </a:spcBef>
                        <a:spcAft>
                          <a:spcPts val="1000"/>
                        </a:spcAft>
                      </a:pPr>
                      <a:r>
                        <a:rPr lang="en-GB" sz="1200">
                          <a:effectLst/>
                        </a:rPr>
                        <a:t>Type of mother’s employment</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1000"/>
                        </a:spcAft>
                      </a:pPr>
                      <a:r>
                        <a:rPr lang="en-GB" sz="1200">
                          <a:effectLst/>
                        </a:rPr>
                        <a:t> </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38100" marR="38100">
                        <a:lnSpc>
                          <a:spcPct val="115000"/>
                        </a:lnSpc>
                        <a:spcBef>
                          <a:spcPts val="0"/>
                        </a:spcBef>
                        <a:spcAft>
                          <a:spcPts val="0"/>
                        </a:spcAft>
                      </a:pPr>
                      <a:r>
                        <a:rPr lang="en-US" sz="1200">
                          <a:effectLst/>
                        </a:rPr>
                        <a:t> </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38100" marR="38100">
                        <a:lnSpc>
                          <a:spcPct val="115000"/>
                        </a:lnSpc>
                        <a:spcBef>
                          <a:spcPts val="0"/>
                        </a:spcBef>
                        <a:spcAft>
                          <a:spcPts val="0"/>
                        </a:spcAft>
                      </a:pPr>
                      <a:r>
                        <a:rPr lang="en-US" sz="1200">
                          <a:effectLst/>
                        </a:rPr>
                        <a:t> </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nSpc>
                          <a:spcPct val="115000"/>
                        </a:lnSpc>
                        <a:spcBef>
                          <a:spcPts val="0"/>
                        </a:spcBef>
                        <a:spcAft>
                          <a:spcPts val="1000"/>
                        </a:spcAft>
                      </a:pPr>
                      <a:r>
                        <a:rPr lang="en-GB" sz="1200">
                          <a:effectLst/>
                        </a:rPr>
                        <a:t> </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1521950932"/>
                  </a:ext>
                </a:extLst>
              </a:tr>
              <a:tr h="232448">
                <a:tc>
                  <a:txBody>
                    <a:bodyPr/>
                    <a:lstStyle/>
                    <a:p>
                      <a:pPr marL="0" marR="38100">
                        <a:lnSpc>
                          <a:spcPct val="115000"/>
                        </a:lnSpc>
                        <a:spcBef>
                          <a:spcPts val="0"/>
                        </a:spcBef>
                        <a:spcAft>
                          <a:spcPts val="1000"/>
                        </a:spcAft>
                      </a:pPr>
                      <a:r>
                        <a:rPr lang="en-US" sz="1200">
                          <a:effectLst/>
                        </a:rPr>
                        <a:t>Non-agricultural</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nSpc>
                          <a:spcPct val="115000"/>
                        </a:lnSpc>
                        <a:spcBef>
                          <a:spcPts val="0"/>
                        </a:spcBef>
                        <a:spcAft>
                          <a:spcPts val="1000"/>
                        </a:spcAft>
                      </a:pPr>
                      <a:r>
                        <a:rPr lang="en-GB" sz="1200">
                          <a:effectLst/>
                        </a:rPr>
                        <a:t>160</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38100" marR="38100">
                        <a:lnSpc>
                          <a:spcPct val="115000"/>
                        </a:lnSpc>
                        <a:spcBef>
                          <a:spcPts val="0"/>
                        </a:spcBef>
                        <a:spcAft>
                          <a:spcPts val="0"/>
                        </a:spcAft>
                      </a:pPr>
                      <a:r>
                        <a:rPr lang="en-US" sz="1200">
                          <a:effectLst/>
                        </a:rPr>
                        <a:t>64 (40.0)</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38100" marR="38100">
                        <a:lnSpc>
                          <a:spcPct val="115000"/>
                        </a:lnSpc>
                        <a:spcBef>
                          <a:spcPts val="0"/>
                        </a:spcBef>
                        <a:spcAft>
                          <a:spcPts val="0"/>
                        </a:spcAft>
                      </a:pPr>
                      <a:r>
                        <a:rPr lang="en-US" sz="1200">
                          <a:effectLst/>
                        </a:rPr>
                        <a:t>96 (60.0)</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rowSpan="2">
                  <a:txBody>
                    <a:bodyPr/>
                    <a:lstStyle/>
                    <a:p>
                      <a:pPr marL="0" marR="0">
                        <a:lnSpc>
                          <a:spcPct val="115000"/>
                        </a:lnSpc>
                        <a:spcBef>
                          <a:spcPts val="0"/>
                        </a:spcBef>
                        <a:spcAft>
                          <a:spcPts val="1000"/>
                        </a:spcAft>
                      </a:pPr>
                      <a:r>
                        <a:rPr lang="en-GB" sz="1200">
                          <a:effectLst/>
                        </a:rPr>
                        <a:t>χ</a:t>
                      </a:r>
                      <a:r>
                        <a:rPr lang="en-GB" sz="1200" baseline="30000">
                          <a:effectLst/>
                        </a:rPr>
                        <a:t>2</a:t>
                      </a:r>
                      <a:r>
                        <a:rPr lang="en-GB" sz="1200">
                          <a:effectLst/>
                        </a:rPr>
                        <a:t> =5.1, p = 0. 03</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3504085352"/>
                  </a:ext>
                </a:extLst>
              </a:tr>
              <a:tr h="232448">
                <a:tc>
                  <a:txBody>
                    <a:bodyPr/>
                    <a:lstStyle/>
                    <a:p>
                      <a:pPr marL="0" marR="38100">
                        <a:lnSpc>
                          <a:spcPct val="115000"/>
                        </a:lnSpc>
                        <a:spcBef>
                          <a:spcPts val="0"/>
                        </a:spcBef>
                        <a:spcAft>
                          <a:spcPts val="1000"/>
                        </a:spcAft>
                      </a:pPr>
                      <a:r>
                        <a:rPr lang="en-GB" sz="1200">
                          <a:effectLst/>
                        </a:rPr>
                        <a:t>Agricultural</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nSpc>
                          <a:spcPct val="115000"/>
                        </a:lnSpc>
                        <a:spcBef>
                          <a:spcPts val="0"/>
                        </a:spcBef>
                        <a:spcAft>
                          <a:spcPts val="1000"/>
                        </a:spcAft>
                      </a:pPr>
                      <a:r>
                        <a:rPr lang="en-GB" sz="1200">
                          <a:effectLst/>
                        </a:rPr>
                        <a:t>176</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38100" marR="38100">
                        <a:lnSpc>
                          <a:spcPct val="115000"/>
                        </a:lnSpc>
                        <a:spcBef>
                          <a:spcPts val="0"/>
                        </a:spcBef>
                        <a:spcAft>
                          <a:spcPts val="0"/>
                        </a:spcAft>
                      </a:pPr>
                      <a:r>
                        <a:rPr lang="en-US" sz="1200">
                          <a:effectLst/>
                        </a:rPr>
                        <a:t>92 (52.3)</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38100" marR="38100">
                        <a:lnSpc>
                          <a:spcPct val="115000"/>
                        </a:lnSpc>
                        <a:spcBef>
                          <a:spcPts val="0"/>
                        </a:spcBef>
                        <a:spcAft>
                          <a:spcPts val="0"/>
                        </a:spcAft>
                      </a:pPr>
                      <a:r>
                        <a:rPr lang="en-US" sz="1200" dirty="0">
                          <a:effectLst/>
                        </a:rPr>
                        <a:t>84 (47.7)</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vMerge="1">
                  <a:txBody>
                    <a:bodyPr/>
                    <a:lstStyle/>
                    <a:p>
                      <a:endParaRPr lang="en-US"/>
                    </a:p>
                  </a:txBody>
                  <a:tcPr/>
                </a:tc>
                <a:extLst>
                  <a:ext uri="{0D108BD9-81ED-4DB2-BD59-A6C34878D82A}">
                    <a16:rowId xmlns:a16="http://schemas.microsoft.com/office/drawing/2014/main" xmlns="" val="215976304"/>
                  </a:ext>
                </a:extLst>
              </a:tr>
            </a:tbl>
          </a:graphicData>
        </a:graphic>
      </p:graphicFrame>
      <p:sp>
        <p:nvSpPr>
          <p:cNvPr id="6" name="Rectangle 2">
            <a:extLst>
              <a:ext uri="{FF2B5EF4-FFF2-40B4-BE49-F238E27FC236}">
                <a16:creationId xmlns:a16="http://schemas.microsoft.com/office/drawing/2014/main" xmlns="" id="{F6A0A44C-818A-4BA9-8B28-16E74B448059}"/>
              </a:ext>
            </a:extLst>
          </p:cNvPr>
          <p:cNvSpPr>
            <a:spLocks noChangeArrowheads="1"/>
          </p:cNvSpPr>
          <p:nvPr/>
        </p:nvSpPr>
        <p:spPr bwMode="auto">
          <a:xfrm>
            <a:off x="628650" y="1841500"/>
            <a:ext cx="8210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34427831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1C4CBD2-3410-4211-8C1B-669C37F44476}"/>
              </a:ext>
            </a:extLst>
          </p:cNvPr>
          <p:cNvSpPr>
            <a:spLocks noGrp="1"/>
          </p:cNvSpPr>
          <p:nvPr>
            <p:ph type="title"/>
          </p:nvPr>
        </p:nvSpPr>
        <p:spPr/>
        <p:txBody>
          <a:bodyPr/>
          <a:lstStyle/>
          <a:p>
            <a:endParaRPr lang="en-US" dirty="0"/>
          </a:p>
        </p:txBody>
      </p:sp>
      <p:graphicFrame>
        <p:nvGraphicFramePr>
          <p:cNvPr id="3" name="Table 2">
            <a:extLst>
              <a:ext uri="{FF2B5EF4-FFF2-40B4-BE49-F238E27FC236}">
                <a16:creationId xmlns:a16="http://schemas.microsoft.com/office/drawing/2014/main" xmlns="" id="{CA2C4A13-579C-4E7C-B0DC-B3D183731476}"/>
              </a:ext>
            </a:extLst>
          </p:cNvPr>
          <p:cNvGraphicFramePr>
            <a:graphicFrameLocks noGrp="1"/>
          </p:cNvGraphicFramePr>
          <p:nvPr>
            <p:extLst>
              <p:ext uri="{D42A27DB-BD31-4B8C-83A1-F6EECF244321}">
                <p14:modId xmlns:p14="http://schemas.microsoft.com/office/powerpoint/2010/main" val="1766443831"/>
              </p:ext>
            </p:extLst>
          </p:nvPr>
        </p:nvGraphicFramePr>
        <p:xfrm>
          <a:off x="209551" y="1295400"/>
          <a:ext cx="8991599" cy="6375670"/>
        </p:xfrm>
        <a:graphic>
          <a:graphicData uri="http://schemas.openxmlformats.org/drawingml/2006/table">
            <a:tbl>
              <a:tblPr firstRow="1" bandRow="1">
                <a:tableStyleId>{5C22544A-7EE6-4342-B048-85BDC9FD1C3A}</a:tableStyleId>
              </a:tblPr>
              <a:tblGrid>
                <a:gridCol w="1910716">
                  <a:extLst>
                    <a:ext uri="{9D8B030D-6E8A-4147-A177-3AD203B41FA5}">
                      <a16:colId xmlns:a16="http://schemas.microsoft.com/office/drawing/2014/main" xmlns="" val="3703112829"/>
                    </a:ext>
                  </a:extLst>
                </a:gridCol>
                <a:gridCol w="674370">
                  <a:extLst>
                    <a:ext uri="{9D8B030D-6E8A-4147-A177-3AD203B41FA5}">
                      <a16:colId xmlns:a16="http://schemas.microsoft.com/office/drawing/2014/main" xmlns="" val="3580072038"/>
                    </a:ext>
                  </a:extLst>
                </a:gridCol>
                <a:gridCol w="3203256">
                  <a:extLst>
                    <a:ext uri="{9D8B030D-6E8A-4147-A177-3AD203B41FA5}">
                      <a16:colId xmlns:a16="http://schemas.microsoft.com/office/drawing/2014/main" xmlns="" val="1479856305"/>
                    </a:ext>
                  </a:extLst>
                </a:gridCol>
                <a:gridCol w="206058">
                  <a:extLst>
                    <a:ext uri="{9D8B030D-6E8A-4147-A177-3AD203B41FA5}">
                      <a16:colId xmlns:a16="http://schemas.microsoft.com/office/drawing/2014/main" xmlns="" val="2379201260"/>
                    </a:ext>
                  </a:extLst>
                </a:gridCol>
                <a:gridCol w="2997199">
                  <a:extLst>
                    <a:ext uri="{9D8B030D-6E8A-4147-A177-3AD203B41FA5}">
                      <a16:colId xmlns:a16="http://schemas.microsoft.com/office/drawing/2014/main" xmlns="" val="2222817256"/>
                    </a:ext>
                  </a:extLst>
                </a:gridCol>
              </a:tblGrid>
              <a:tr h="438980">
                <a:tc gridSpan="2">
                  <a:txBody>
                    <a:bodyPr/>
                    <a:lstStyle/>
                    <a:p>
                      <a:r>
                        <a:rPr lang="en-US" sz="1200" dirty="0"/>
                        <a:t>Outcome no. 2  </a:t>
                      </a:r>
                    </a:p>
                  </a:txBody>
                  <a:tcPr/>
                </a:tc>
                <a:tc hMerge="1">
                  <a:txBody>
                    <a:bodyPr/>
                    <a:lstStyle/>
                    <a:p>
                      <a:endParaRPr lang="en-US" dirty="0"/>
                    </a:p>
                  </a:txBody>
                  <a:tcPr/>
                </a:tc>
                <a:tc>
                  <a:txBody>
                    <a:bodyPr/>
                    <a:lstStyle/>
                    <a:p>
                      <a:r>
                        <a:rPr lang="en-US" sz="1200" dirty="0"/>
                        <a:t>Output no.1</a:t>
                      </a:r>
                    </a:p>
                  </a:txBody>
                  <a:tcPr/>
                </a:tc>
                <a:tc gridSpan="2">
                  <a:txBody>
                    <a:bodyPr/>
                    <a:lstStyle/>
                    <a:p>
                      <a:r>
                        <a:rPr lang="en-US" sz="1200" dirty="0"/>
                        <a:t>Activity no.1</a:t>
                      </a:r>
                    </a:p>
                  </a:txBody>
                  <a:tcPr/>
                </a:tc>
                <a:tc hMerge="1">
                  <a:txBody>
                    <a:bodyPr/>
                    <a:lstStyle/>
                    <a:p>
                      <a:endParaRPr lang="en-US" dirty="0"/>
                    </a:p>
                  </a:txBody>
                  <a:tcPr/>
                </a:tc>
                <a:extLst>
                  <a:ext uri="{0D108BD9-81ED-4DB2-BD59-A6C34878D82A}">
                    <a16:rowId xmlns:a16="http://schemas.microsoft.com/office/drawing/2014/main" xmlns="" val="279275205"/>
                  </a:ext>
                </a:extLst>
              </a:tr>
              <a:tr h="438980">
                <a:tc>
                  <a:txBody>
                    <a:bodyPr/>
                    <a:lstStyle/>
                    <a:p>
                      <a:r>
                        <a:rPr lang="en-US" sz="1200" b="1" dirty="0"/>
                        <a:t>Sub-activity title </a:t>
                      </a:r>
                    </a:p>
                  </a:txBody>
                  <a:tcPr/>
                </a:tc>
                <a:tc grid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200" dirty="0">
                          <a:solidFill>
                            <a:schemeClr val="dk1"/>
                          </a:solidFill>
                          <a:effectLst/>
                          <a:latin typeface="+mn-lt"/>
                          <a:ea typeface="+mn-ea"/>
                          <a:cs typeface="+mn-cs"/>
                        </a:rPr>
                        <a:t>An assessment of Women’s Empowerment in Agriculture Index [WEAI] and its relationship to production diversity, dietary diversity, child care practices, maternal and child nutritional outcomes </a:t>
                      </a:r>
                      <a:endParaRPr lang="en-US" sz="1800" kern="1200" dirty="0">
                        <a:solidFill>
                          <a:schemeClr val="dk1"/>
                        </a:solidFill>
                        <a:effectLst/>
                        <a:latin typeface="+mn-lt"/>
                        <a:ea typeface="+mn-ea"/>
                        <a:cs typeface="+mn-cs"/>
                      </a:endParaRPr>
                    </a:p>
                    <a:p>
                      <a:endParaRPr lang="en-US" sz="1200" dirty="0"/>
                    </a:p>
                  </a:txBody>
                  <a:tcPr/>
                </a:tc>
                <a:tc hMerge="1">
                  <a:txBody>
                    <a:bodyPr/>
                    <a:lstStyle/>
                    <a:p>
                      <a:endParaRPr lang="en-US"/>
                    </a:p>
                  </a:txBody>
                  <a:tcPr/>
                </a:tc>
                <a:tc hMerge="1">
                  <a:txBody>
                    <a:bodyPr/>
                    <a:lstStyle/>
                    <a:p>
                      <a:endParaRPr lang="en-US"/>
                    </a:p>
                  </a:txBody>
                  <a:tcPr/>
                </a:tc>
                <a:tc hMerge="1">
                  <a:txBody>
                    <a:bodyPr/>
                    <a:lstStyle/>
                    <a:p>
                      <a:endParaRPr lang="en-US" dirty="0"/>
                    </a:p>
                  </a:txBody>
                  <a:tcPr/>
                </a:tc>
                <a:extLst>
                  <a:ext uri="{0D108BD9-81ED-4DB2-BD59-A6C34878D82A}">
                    <a16:rowId xmlns:a16="http://schemas.microsoft.com/office/drawing/2014/main" xmlns="" val="1987530307"/>
                  </a:ext>
                </a:extLst>
              </a:tr>
              <a:tr h="541209">
                <a:tc>
                  <a:txBody>
                    <a:bodyPr/>
                    <a:lstStyle/>
                    <a:p>
                      <a:r>
                        <a:rPr lang="en-US" sz="1200" b="1" dirty="0"/>
                        <a:t>Location/sites </a:t>
                      </a:r>
                    </a:p>
                    <a:p>
                      <a:r>
                        <a:rPr lang="en-US" sz="1200" b="1" dirty="0"/>
                        <a:t>for sub-activity</a:t>
                      </a:r>
                    </a:p>
                  </a:txBody>
                  <a:tcPr/>
                </a:tc>
                <a:tc gridSpan="4">
                  <a:txBody>
                    <a:bodyPr/>
                    <a:lstStyle/>
                    <a:p>
                      <a:r>
                        <a:rPr lang="en-US" sz="1200" dirty="0"/>
                        <a:t>25 communities in 5 districts (</a:t>
                      </a:r>
                      <a:r>
                        <a:rPr lang="en-US" sz="1200" dirty="0" err="1"/>
                        <a:t>Savelugu</a:t>
                      </a:r>
                      <a:r>
                        <a:rPr lang="en-US" sz="1200" dirty="0"/>
                        <a:t>, </a:t>
                      </a:r>
                      <a:r>
                        <a:rPr lang="en-US" sz="1200" dirty="0" err="1"/>
                        <a:t>Tolon</a:t>
                      </a:r>
                      <a:r>
                        <a:rPr lang="en-US" sz="1200" dirty="0"/>
                        <a:t>, </a:t>
                      </a:r>
                      <a:r>
                        <a:rPr lang="en-US" sz="1200" dirty="0" err="1"/>
                        <a:t>Wa</a:t>
                      </a:r>
                      <a:r>
                        <a:rPr lang="en-US" sz="1200" dirty="0"/>
                        <a:t> West, </a:t>
                      </a:r>
                      <a:r>
                        <a:rPr lang="en-US" sz="1200" dirty="0" err="1"/>
                        <a:t>Nadowli</a:t>
                      </a:r>
                      <a:r>
                        <a:rPr lang="en-US" sz="1200" dirty="0"/>
                        <a:t> and </a:t>
                      </a:r>
                      <a:r>
                        <a:rPr lang="en-US" sz="1200" dirty="0" err="1"/>
                        <a:t>Kassena-Nankana</a:t>
                      </a:r>
                      <a:r>
                        <a:rPr lang="en-US" sz="1200" dirty="0"/>
                        <a:t>) of Northern Ghana.</a:t>
                      </a:r>
                    </a:p>
                  </a:txBody>
                  <a:tcPr/>
                </a:tc>
                <a:tc hMerge="1">
                  <a:txBody>
                    <a:bodyPr/>
                    <a:lstStyle/>
                    <a:p>
                      <a:endParaRPr lang="en-US"/>
                    </a:p>
                  </a:txBody>
                  <a:tcPr/>
                </a:tc>
                <a:tc hMerge="1">
                  <a:txBody>
                    <a:bodyPr/>
                    <a:lstStyle/>
                    <a:p>
                      <a:endParaRPr lang="en-US"/>
                    </a:p>
                  </a:txBody>
                  <a:tcPr/>
                </a:tc>
                <a:tc hMerge="1">
                  <a:txBody>
                    <a:bodyPr/>
                    <a:lstStyle/>
                    <a:p>
                      <a:endParaRPr lang="en-US" sz="1200" dirty="0"/>
                    </a:p>
                  </a:txBody>
                  <a:tcPr/>
                </a:tc>
                <a:extLst>
                  <a:ext uri="{0D108BD9-81ED-4DB2-BD59-A6C34878D82A}">
                    <a16:rowId xmlns:a16="http://schemas.microsoft.com/office/drawing/2014/main" xmlns="" val="149716558"/>
                  </a:ext>
                </a:extLst>
              </a:tr>
              <a:tr h="541209">
                <a:tc>
                  <a:txBody>
                    <a:bodyPr/>
                    <a:lstStyle/>
                    <a:p>
                      <a:r>
                        <a:rPr lang="en-US" sz="1200" b="1" dirty="0"/>
                        <a:t>Implementation timeframe (start/end date)</a:t>
                      </a:r>
                    </a:p>
                  </a:txBody>
                  <a:tcPr/>
                </a:tc>
                <a:tc gridSpan="4">
                  <a:txBody>
                    <a:bodyPr/>
                    <a:lstStyle/>
                    <a:p>
                      <a:r>
                        <a:rPr lang="en-US" sz="1200" dirty="0"/>
                        <a:t>October 2017/March 2018 </a:t>
                      </a:r>
                    </a:p>
                  </a:txBody>
                  <a:tcPr/>
                </a:tc>
                <a:tc hMerge="1">
                  <a:txBody>
                    <a:bodyPr/>
                    <a:lstStyle/>
                    <a:p>
                      <a:endParaRPr lang="en-US"/>
                    </a:p>
                  </a:txBody>
                  <a:tcPr/>
                </a:tc>
                <a:tc hMerge="1">
                  <a:txBody>
                    <a:bodyPr/>
                    <a:lstStyle/>
                    <a:p>
                      <a:endParaRPr lang="en-US"/>
                    </a:p>
                  </a:txBody>
                  <a:tcPr/>
                </a:tc>
                <a:tc hMerge="1">
                  <a:txBody>
                    <a:bodyPr/>
                    <a:lstStyle/>
                    <a:p>
                      <a:endParaRPr lang="en-US" sz="1200" dirty="0"/>
                    </a:p>
                  </a:txBody>
                  <a:tcPr/>
                </a:tc>
                <a:extLst>
                  <a:ext uri="{0D108BD9-81ED-4DB2-BD59-A6C34878D82A}">
                    <a16:rowId xmlns:a16="http://schemas.microsoft.com/office/drawing/2014/main" xmlns="" val="2226799887"/>
                  </a:ext>
                </a:extLst>
              </a:tr>
              <a:tr h="438980">
                <a:tc>
                  <a:txBody>
                    <a:bodyPr/>
                    <a:lstStyle/>
                    <a:p>
                      <a:r>
                        <a:rPr lang="en-US" sz="1200" b="1" dirty="0"/>
                        <a:t>Deliverables achieved</a:t>
                      </a:r>
                    </a:p>
                  </a:txBody>
                  <a:tcPr/>
                </a:tc>
                <a:tc gridSpan="3">
                  <a:txBody>
                    <a:bodyPr/>
                    <a:lstStyle/>
                    <a:p>
                      <a:pPr marL="228600" indent="-228600">
                        <a:buFont typeface="+mj-lt"/>
                        <a:buAutoNum type="arabicPeriod"/>
                      </a:pPr>
                      <a:r>
                        <a:rPr lang="en-GB" sz="1800" kern="1200" dirty="0">
                          <a:solidFill>
                            <a:schemeClr val="dk1"/>
                          </a:solidFill>
                          <a:effectLst/>
                          <a:latin typeface="+mn-lt"/>
                          <a:ea typeface="+mn-ea"/>
                          <a:cs typeface="+mn-cs"/>
                        </a:rPr>
                        <a:t>Study report written </a:t>
                      </a:r>
                      <a:endParaRPr lang="en-US" sz="1200" dirty="0"/>
                    </a:p>
                  </a:txBody>
                  <a:tcPr/>
                </a:tc>
                <a:tc hMerge="1">
                  <a:txBody>
                    <a:bodyPr/>
                    <a:lstStyle/>
                    <a:p>
                      <a:endParaRPr lang="en-US"/>
                    </a:p>
                  </a:txBody>
                  <a:tcPr/>
                </a:tc>
                <a:tc hMerge="1">
                  <a:txBody>
                    <a:bodyPr/>
                    <a:lstStyle/>
                    <a:p>
                      <a:endParaRPr lang="en-US"/>
                    </a:p>
                  </a:txBody>
                  <a:tcPr/>
                </a:tc>
                <a:tc>
                  <a:txBody>
                    <a:bodyPr/>
                    <a:lstStyle/>
                    <a:p>
                      <a:pPr marL="0" indent="0">
                        <a:buFont typeface="+mj-lt"/>
                        <a:buNone/>
                      </a:pPr>
                      <a:endParaRPr lang="en-US" sz="1200" dirty="0"/>
                    </a:p>
                  </a:txBody>
                  <a:tcPr/>
                </a:tc>
                <a:extLst>
                  <a:ext uri="{0D108BD9-81ED-4DB2-BD59-A6C34878D82A}">
                    <a16:rowId xmlns:a16="http://schemas.microsoft.com/office/drawing/2014/main" xmlns="" val="1796121291"/>
                  </a:ext>
                </a:extLst>
              </a:tr>
              <a:tr h="757692">
                <a:tc>
                  <a:txBody>
                    <a:bodyPr/>
                    <a:lstStyle/>
                    <a:p>
                      <a:r>
                        <a:rPr lang="en-US" sz="1200" b="1" dirty="0"/>
                        <a:t>S.I. domain and indicators for which data was collected – indicate metric and scale</a:t>
                      </a:r>
                    </a:p>
                  </a:txBody>
                  <a:tcPr/>
                </a:tc>
                <a:tc gridSpan="3">
                  <a:txBody>
                    <a:bodyPr/>
                    <a:lstStyle/>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800" kern="1200" dirty="0">
                          <a:solidFill>
                            <a:schemeClr val="dk1"/>
                          </a:solidFill>
                          <a:effectLst/>
                          <a:latin typeface="+mn-lt"/>
                          <a:ea typeface="+mn-ea"/>
                          <a:cs typeface="+mn-cs"/>
                        </a:rPr>
                        <a:t>Proportion of  women empowered in agricultural Production</a:t>
                      </a:r>
                    </a:p>
                  </a:txBody>
                  <a:tcPr/>
                </a:tc>
                <a:tc hMerge="1">
                  <a:txBody>
                    <a:bodyPr/>
                    <a:lstStyle/>
                    <a:p>
                      <a:endParaRPr lang="en-US"/>
                    </a:p>
                  </a:txBody>
                  <a:tcPr/>
                </a:tc>
                <a:tc hMerge="1">
                  <a:txBody>
                    <a:bodyPr/>
                    <a:lstStyle/>
                    <a:p>
                      <a:endParaRPr lang="en-US"/>
                    </a:p>
                  </a:txBody>
                  <a:tcPr/>
                </a:tc>
                <a:tc>
                  <a:txBody>
                    <a:bodyPr/>
                    <a:lstStyle/>
                    <a:p>
                      <a:pPr marL="0" indent="0">
                        <a:buFont typeface="+mj-lt"/>
                        <a:buNone/>
                      </a:pPr>
                      <a:endParaRPr lang="en-US" sz="1200" dirty="0"/>
                    </a:p>
                  </a:txBody>
                  <a:tcPr/>
                </a:tc>
                <a:extLst>
                  <a:ext uri="{0D108BD9-81ED-4DB2-BD59-A6C34878D82A}">
                    <a16:rowId xmlns:a16="http://schemas.microsoft.com/office/drawing/2014/main" xmlns="" val="279038291"/>
                  </a:ext>
                </a:extLst>
              </a:tr>
              <a:tr h="757692">
                <a:tc>
                  <a:txBody>
                    <a:bodyPr/>
                    <a:lstStyle/>
                    <a:p>
                      <a:r>
                        <a:rPr lang="en-US" sz="1200" b="1" dirty="0"/>
                        <a:t>Research team involved</a:t>
                      </a:r>
                    </a:p>
                  </a:txBody>
                  <a:tcPr/>
                </a:tc>
                <a:tc gridSpan="3">
                  <a:txBody>
                    <a:bodyPr/>
                    <a:lstStyle/>
                    <a:p>
                      <a:pPr marL="228600" indent="-228600">
                        <a:buFont typeface="+mj-lt"/>
                        <a:buAutoNum type="arabicPeriod"/>
                      </a:pPr>
                      <a:r>
                        <a:rPr lang="en-US" sz="1200" dirty="0"/>
                        <a:t>Dr. Mahama Saaka (UDS)</a:t>
                      </a:r>
                    </a:p>
                    <a:p>
                      <a:pPr marL="228600" indent="-228600">
                        <a:buFont typeface="+mj-lt"/>
                        <a:buAutoNum type="arabicPeriod"/>
                      </a:pPr>
                      <a:r>
                        <a:rPr lang="en-US" sz="1200" kern="1200" dirty="0" err="1">
                          <a:solidFill>
                            <a:schemeClr val="dk1"/>
                          </a:solidFill>
                          <a:effectLst/>
                          <a:latin typeface="+mn-lt"/>
                          <a:ea typeface="+mn-ea"/>
                          <a:cs typeface="+mn-cs"/>
                        </a:rPr>
                        <a:t>Chrisantus</a:t>
                      </a:r>
                      <a:r>
                        <a:rPr lang="en-US" sz="1200" kern="1200" dirty="0">
                          <a:solidFill>
                            <a:schemeClr val="dk1"/>
                          </a:solidFill>
                          <a:effectLst/>
                          <a:latin typeface="+mn-lt"/>
                          <a:ea typeface="+mn-ea"/>
                          <a:cs typeface="+mn-cs"/>
                        </a:rPr>
                        <a:t> </a:t>
                      </a:r>
                      <a:r>
                        <a:rPr lang="en-US" sz="1200" kern="1200" dirty="0" err="1">
                          <a:solidFill>
                            <a:schemeClr val="dk1"/>
                          </a:solidFill>
                          <a:effectLst/>
                          <a:latin typeface="+mn-lt"/>
                          <a:ea typeface="+mn-ea"/>
                          <a:cs typeface="+mn-cs"/>
                        </a:rPr>
                        <a:t>Daari</a:t>
                      </a:r>
                      <a:r>
                        <a:rPr lang="en-US" sz="1200" kern="1200" dirty="0">
                          <a:solidFill>
                            <a:schemeClr val="dk1"/>
                          </a:solidFill>
                          <a:effectLst/>
                          <a:latin typeface="+mn-lt"/>
                          <a:ea typeface="+mn-ea"/>
                          <a:cs typeface="+mn-cs"/>
                        </a:rPr>
                        <a:t> (GHS)</a:t>
                      </a:r>
                      <a:endParaRPr lang="en-US" sz="1200" dirty="0"/>
                    </a:p>
                    <a:p>
                      <a:pPr marL="228600" indent="-228600">
                        <a:buFont typeface="+mj-lt"/>
                        <a:buAutoNum type="arabicPeriod"/>
                      </a:pPr>
                      <a:r>
                        <a:rPr lang="en-US" sz="1200" dirty="0"/>
                        <a:t>Lawal Alhassan</a:t>
                      </a:r>
                    </a:p>
                  </a:txBody>
                  <a:tcPr/>
                </a:tc>
                <a:tc hMerge="1">
                  <a:txBody>
                    <a:bodyPr/>
                    <a:lstStyle/>
                    <a:p>
                      <a:endParaRPr lang="en-US"/>
                    </a:p>
                  </a:txBody>
                  <a:tcPr/>
                </a:tc>
                <a:tc hMerge="1">
                  <a:txBody>
                    <a:bodyPr/>
                    <a:lstStyle/>
                    <a:p>
                      <a:endParaRPr lang="en-US"/>
                    </a:p>
                  </a:txBody>
                  <a:tcPr/>
                </a:tc>
                <a:tc>
                  <a:txBody>
                    <a:bodyPr/>
                    <a:lstStyle/>
                    <a:p>
                      <a:pPr marL="228600" indent="-228600">
                        <a:buFont typeface="+mj-lt"/>
                        <a:buAutoNum type="arabicPeriod" startAt="4"/>
                      </a:pPr>
                      <a:r>
                        <a:rPr lang="en-US" sz="1200" dirty="0"/>
                        <a:t>Khadija </a:t>
                      </a:r>
                      <a:r>
                        <a:rPr lang="en-US" sz="1200" dirty="0" err="1"/>
                        <a:t>Wemah</a:t>
                      </a:r>
                      <a:endParaRPr lang="en-US" sz="1200" dirty="0"/>
                    </a:p>
                    <a:p>
                      <a:pPr marL="228600" indent="-228600">
                        <a:buFont typeface="+mj-lt"/>
                        <a:buAutoNum type="arabicPeriod" startAt="4"/>
                      </a:pPr>
                      <a:r>
                        <a:rPr lang="en-US" sz="1200" dirty="0"/>
                        <a:t>_ _ _</a:t>
                      </a:r>
                    </a:p>
                    <a:p>
                      <a:pPr marL="228600" indent="-228600">
                        <a:buFont typeface="+mj-lt"/>
                        <a:buAutoNum type="arabicPeriod" startAt="4"/>
                      </a:pPr>
                      <a:r>
                        <a:rPr lang="en-US" sz="1200" dirty="0"/>
                        <a:t>_ _ _</a:t>
                      </a:r>
                    </a:p>
                  </a:txBody>
                  <a:tcPr/>
                </a:tc>
                <a:extLst>
                  <a:ext uri="{0D108BD9-81ED-4DB2-BD59-A6C34878D82A}">
                    <a16:rowId xmlns:a16="http://schemas.microsoft.com/office/drawing/2014/main" xmlns="" val="3129663740"/>
                  </a:ext>
                </a:extLst>
              </a:tr>
              <a:tr h="75769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Farming systems research perspective (how this work links with other sub-activities)</a:t>
                      </a:r>
                    </a:p>
                  </a:txBody>
                  <a:tcPr/>
                </a:tc>
                <a:tc gridSpan="3">
                  <a:txBody>
                    <a:bodyPr/>
                    <a:lstStyle/>
                    <a:p>
                      <a:pPr marL="0" indent="0">
                        <a:buFont typeface="+mj-lt"/>
                        <a:buNone/>
                      </a:pPr>
                      <a:r>
                        <a:rPr lang="en-US" sz="1800" kern="1200" dirty="0">
                          <a:solidFill>
                            <a:schemeClr val="dk1"/>
                          </a:solidFill>
                          <a:effectLst/>
                          <a:latin typeface="+mn-lt"/>
                          <a:ea typeface="+mn-ea"/>
                          <a:cs typeface="+mn-cs"/>
                        </a:rPr>
                        <a:t>The activity has links with gender implication for other sub-activities by highlighting how  gender-sensitive strategies and activities could help increase household food production and consumption</a:t>
                      </a:r>
                      <a:endParaRPr lang="en-US" sz="1200" dirty="0"/>
                    </a:p>
                  </a:txBody>
                  <a:tcPr/>
                </a:tc>
                <a:tc hMerge="1">
                  <a:txBody>
                    <a:bodyPr/>
                    <a:lstStyle/>
                    <a:p>
                      <a:endParaRPr lang="en-US"/>
                    </a:p>
                  </a:txBody>
                  <a:tcPr/>
                </a:tc>
                <a:tc hMerge="1">
                  <a:txBody>
                    <a:bodyPr/>
                    <a:lstStyle/>
                    <a:p>
                      <a:endParaRPr lang="en-US"/>
                    </a:p>
                  </a:txBody>
                  <a:tcPr/>
                </a:tc>
                <a:tc>
                  <a:txBody>
                    <a:bodyPr/>
                    <a:lstStyle/>
                    <a:p>
                      <a:pPr marL="228600" indent="-228600">
                        <a:buFont typeface="+mj-lt"/>
                        <a:buAutoNum type="arabicPeriod" startAt="4"/>
                      </a:pPr>
                      <a:endParaRPr lang="en-US" sz="1200" dirty="0"/>
                    </a:p>
                  </a:txBody>
                  <a:tcPr/>
                </a:tc>
                <a:extLst>
                  <a:ext uri="{0D108BD9-81ED-4DB2-BD59-A6C34878D82A}">
                    <a16:rowId xmlns:a16="http://schemas.microsoft.com/office/drawing/2014/main" xmlns="" val="410663136"/>
                  </a:ext>
                </a:extLst>
              </a:tr>
            </a:tbl>
          </a:graphicData>
        </a:graphic>
      </p:graphicFrame>
    </p:spTree>
    <p:extLst>
      <p:ext uri="{BB962C8B-B14F-4D97-AF65-F5344CB8AC3E}">
        <p14:creationId xmlns:p14="http://schemas.microsoft.com/office/powerpoint/2010/main" val="9565898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330BFAF-51D1-4BF8-B896-1293D6A2ED2A}"/>
              </a:ext>
            </a:extLst>
          </p:cNvPr>
          <p:cNvSpPr>
            <a:spLocks noGrp="1"/>
          </p:cNvSpPr>
          <p:nvPr>
            <p:ph type="title"/>
          </p:nvPr>
        </p:nvSpPr>
        <p:spPr>
          <a:xfrm>
            <a:off x="457200" y="1219200"/>
            <a:ext cx="8229600" cy="609600"/>
          </a:xfrm>
        </p:spPr>
        <p:txBody>
          <a:bodyPr>
            <a:noAutofit/>
          </a:bodyPr>
          <a:lstStyle/>
          <a:p>
            <a:pPr marL="342900" lvl="0" indent="-342900">
              <a:buFont typeface="Arial" panose="020B0604020202020204" pitchFamily="34" charset="0"/>
              <a:buChar char="•"/>
            </a:pPr>
            <a:r>
              <a:rPr lang="en-GB" sz="2400" dirty="0"/>
              <a:t/>
            </a:r>
            <a:br>
              <a:rPr lang="en-GB" sz="2400" dirty="0"/>
            </a:br>
            <a:r>
              <a:rPr lang="en-GB" sz="2400" dirty="0"/>
              <a:t/>
            </a:r>
            <a:br>
              <a:rPr lang="en-GB" sz="2400" dirty="0"/>
            </a:br>
            <a:r>
              <a:rPr lang="en-GB" sz="2400" dirty="0"/>
              <a:t/>
            </a:r>
            <a:br>
              <a:rPr lang="en-GB" sz="2400" dirty="0"/>
            </a:br>
            <a:r>
              <a:rPr lang="en-GB" sz="2400" dirty="0"/>
              <a:t/>
            </a:r>
            <a:br>
              <a:rPr lang="en-GB" sz="2400" dirty="0"/>
            </a:br>
            <a:r>
              <a:rPr lang="en-GB" sz="2400" dirty="0"/>
              <a:t/>
            </a:r>
            <a:br>
              <a:rPr lang="en-GB" sz="2400" dirty="0"/>
            </a:br>
            <a:r>
              <a:rPr lang="en-GB" sz="2400" dirty="0"/>
              <a:t/>
            </a:r>
            <a:br>
              <a:rPr lang="en-GB" sz="2400" dirty="0"/>
            </a:br>
            <a:r>
              <a:rPr lang="en-GB" sz="2400" dirty="0"/>
              <a:t/>
            </a:r>
            <a:br>
              <a:rPr lang="en-GB" sz="2400" dirty="0"/>
            </a:br>
            <a:r>
              <a:rPr lang="en-GB" sz="2400" dirty="0"/>
              <a:t/>
            </a:r>
            <a:br>
              <a:rPr lang="en-GB" sz="2400" dirty="0"/>
            </a:br>
            <a:r>
              <a:rPr lang="en-GB" sz="2400" dirty="0"/>
              <a:t/>
            </a:r>
            <a:br>
              <a:rPr lang="en-GB" sz="2400" dirty="0"/>
            </a:br>
            <a:r>
              <a:rPr lang="en-GB" sz="2400" dirty="0"/>
              <a:t/>
            </a:r>
            <a:br>
              <a:rPr lang="en-GB" sz="2400" dirty="0"/>
            </a:br>
            <a:r>
              <a:rPr lang="en-GB" sz="2400" dirty="0"/>
              <a:t/>
            </a:r>
            <a:br>
              <a:rPr lang="en-GB" sz="2400" dirty="0"/>
            </a:br>
            <a:r>
              <a:rPr lang="en-GB" sz="2400" dirty="0"/>
              <a:t/>
            </a:r>
            <a:br>
              <a:rPr lang="en-GB" sz="2400" dirty="0"/>
            </a:br>
            <a:r>
              <a:rPr lang="en-GB" sz="2400" dirty="0"/>
              <a:t/>
            </a:r>
            <a:br>
              <a:rPr lang="en-GB" sz="2400" dirty="0"/>
            </a:br>
            <a:r>
              <a:rPr lang="en-GB" sz="2400" dirty="0"/>
              <a:t/>
            </a:r>
            <a:br>
              <a:rPr lang="en-GB" sz="2400" dirty="0"/>
            </a:br>
            <a:r>
              <a:rPr lang="en-GB" sz="2400" b="1" dirty="0">
                <a:latin typeface="Tahoma" panose="020B0604030504040204" pitchFamily="34" charset="0"/>
                <a:ea typeface="Tahoma" panose="020B0604030504040204" pitchFamily="34" charset="0"/>
                <a:cs typeface="Tahoma" panose="020B0604030504040204" pitchFamily="34" charset="0"/>
              </a:rPr>
              <a:t>Women Empowerment in Agriculture</a:t>
            </a:r>
            <a:r>
              <a:rPr lang="en-GB" sz="2400" dirty="0"/>
              <a:t/>
            </a:r>
            <a:br>
              <a:rPr lang="en-GB" sz="2400" dirty="0"/>
            </a:br>
            <a:r>
              <a:rPr lang="en-GB" sz="2400" dirty="0"/>
              <a:t/>
            </a:r>
            <a:br>
              <a:rPr lang="en-GB" sz="2400" dirty="0"/>
            </a:br>
            <a:r>
              <a:rPr lang="en-GB" sz="2400" dirty="0"/>
              <a:t/>
            </a:r>
            <a:br>
              <a:rPr lang="en-GB" sz="2400" dirty="0"/>
            </a:br>
            <a:r>
              <a:rPr lang="en-GB" sz="2400" dirty="0">
                <a:latin typeface="Tahoma" panose="020B0604030504040204" pitchFamily="34" charset="0"/>
                <a:ea typeface="Tahoma" panose="020B0604030504040204" pitchFamily="34" charset="0"/>
                <a:cs typeface="Tahoma" panose="020B0604030504040204" pitchFamily="34" charset="0"/>
              </a:rPr>
              <a:t>Less than 6 % of women were empowered in agriculture, according to the 5DE. </a:t>
            </a:r>
            <a:br>
              <a:rPr lang="en-GB" sz="2400" dirty="0">
                <a:latin typeface="Tahoma" panose="020B0604030504040204" pitchFamily="34" charset="0"/>
                <a:ea typeface="Tahoma" panose="020B0604030504040204" pitchFamily="34" charset="0"/>
                <a:cs typeface="Tahoma" panose="020B0604030504040204" pitchFamily="34" charset="0"/>
              </a:rPr>
            </a:br>
            <a:r>
              <a:rPr lang="en-GB" sz="2400" dirty="0">
                <a:latin typeface="Tahoma" panose="020B0604030504040204" pitchFamily="34" charset="0"/>
                <a:ea typeface="Tahoma" panose="020B0604030504040204" pitchFamily="34" charset="0"/>
                <a:cs typeface="Tahoma" panose="020B0604030504040204" pitchFamily="34" charset="0"/>
              </a:rPr>
              <a:t/>
            </a:r>
            <a:br>
              <a:rPr lang="en-GB" sz="2400" dirty="0">
                <a:latin typeface="Tahoma" panose="020B0604030504040204" pitchFamily="34" charset="0"/>
                <a:ea typeface="Tahoma" panose="020B0604030504040204" pitchFamily="34" charset="0"/>
                <a:cs typeface="Tahoma" panose="020B0604030504040204" pitchFamily="34" charset="0"/>
              </a:rPr>
            </a:br>
            <a:r>
              <a:rPr lang="en-GB" sz="2400" dirty="0">
                <a:latin typeface="Tahoma" panose="020B0604030504040204" pitchFamily="34" charset="0"/>
                <a:ea typeface="Tahoma" panose="020B0604030504040204" pitchFamily="34" charset="0"/>
                <a:cs typeface="Tahoma" panose="020B0604030504040204" pitchFamily="34" charset="0"/>
              </a:rPr>
              <a:t>Among the six component indicators included in the abbreviated 5DE, the highest percentage of maternal empowerment were found in </a:t>
            </a:r>
            <a:r>
              <a:rPr lang="en-GB" sz="2400" b="1" dirty="0">
                <a:latin typeface="Tahoma" panose="020B0604030504040204" pitchFamily="34" charset="0"/>
                <a:ea typeface="Tahoma" panose="020B0604030504040204" pitchFamily="34" charset="0"/>
                <a:cs typeface="Tahoma" panose="020B0604030504040204" pitchFamily="34" charset="0"/>
              </a:rPr>
              <a:t>group membership</a:t>
            </a:r>
            <a:r>
              <a:rPr lang="en-GB" sz="2400" dirty="0">
                <a:latin typeface="Tahoma" panose="020B0604030504040204" pitchFamily="34" charset="0"/>
                <a:ea typeface="Tahoma" panose="020B0604030504040204" pitchFamily="34" charset="0"/>
                <a:cs typeface="Tahoma" panose="020B0604030504040204" pitchFamily="34" charset="0"/>
              </a:rPr>
              <a:t> (59.1 %).</a:t>
            </a:r>
            <a:br>
              <a:rPr lang="en-GB" sz="2400" dirty="0">
                <a:latin typeface="Tahoma" panose="020B0604030504040204" pitchFamily="34" charset="0"/>
                <a:ea typeface="Tahoma" panose="020B0604030504040204" pitchFamily="34" charset="0"/>
                <a:cs typeface="Tahoma" panose="020B0604030504040204" pitchFamily="34" charset="0"/>
              </a:rPr>
            </a:br>
            <a:r>
              <a:rPr lang="en-US" sz="2400" dirty="0">
                <a:latin typeface="Tahoma" panose="020B0604030504040204" pitchFamily="34" charset="0"/>
                <a:ea typeface="Tahoma" panose="020B0604030504040204" pitchFamily="34" charset="0"/>
                <a:cs typeface="Tahoma" panose="020B0604030504040204" pitchFamily="34" charset="0"/>
              </a:rPr>
              <a:t/>
            </a:r>
            <a:br>
              <a:rPr lang="en-US" sz="2400" dirty="0">
                <a:latin typeface="Tahoma" panose="020B0604030504040204" pitchFamily="34" charset="0"/>
                <a:ea typeface="Tahoma" panose="020B0604030504040204" pitchFamily="34" charset="0"/>
                <a:cs typeface="Tahoma" panose="020B0604030504040204" pitchFamily="34" charset="0"/>
              </a:rPr>
            </a:br>
            <a:r>
              <a:rPr lang="en-GB" sz="2400" dirty="0">
                <a:latin typeface="Tahoma" panose="020B0604030504040204" pitchFamily="34" charset="0"/>
                <a:ea typeface="Tahoma" panose="020B0604030504040204" pitchFamily="34" charset="0"/>
                <a:cs typeface="Tahoma" panose="020B0604030504040204" pitchFamily="34" charset="0"/>
              </a:rPr>
              <a:t>Input into production decisions was 30.2 %.  The lowest levels of empowerment related to access to and decision making on credit and </a:t>
            </a:r>
            <a:r>
              <a:rPr lang="en-GB" sz="2400" b="1" dirty="0">
                <a:latin typeface="Tahoma" panose="020B0604030504040204" pitchFamily="34" charset="0"/>
                <a:ea typeface="Tahoma" panose="020B0604030504040204" pitchFamily="34" charset="0"/>
                <a:cs typeface="Tahoma" panose="020B0604030504040204" pitchFamily="34" charset="0"/>
              </a:rPr>
              <a:t>ownership of assets.</a:t>
            </a:r>
            <a:r>
              <a:rPr lang="en-US" sz="2400" dirty="0">
                <a:latin typeface="Tahoma" panose="020B0604030504040204" pitchFamily="34" charset="0"/>
                <a:ea typeface="Tahoma" panose="020B0604030504040204" pitchFamily="34" charset="0"/>
                <a:cs typeface="Tahoma" panose="020B0604030504040204" pitchFamily="34" charset="0"/>
              </a:rPr>
              <a:t/>
            </a:r>
            <a:br>
              <a:rPr lang="en-US" sz="2400" dirty="0">
                <a:latin typeface="Tahoma" panose="020B0604030504040204" pitchFamily="34" charset="0"/>
                <a:ea typeface="Tahoma" panose="020B0604030504040204" pitchFamily="34" charset="0"/>
                <a:cs typeface="Tahoma" panose="020B0604030504040204" pitchFamily="34" charset="0"/>
              </a:rPr>
            </a:br>
            <a:endParaRPr lang="en-US" sz="24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74481440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frica RISING presentation_templat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Presentation5" id="{B7572A97-F6F0-D241-99AD-81B164C75392}" vid="{B71C4711-9970-464C-BE92-AF95AC7E76C3}"/>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5" id="{B7572A97-F6F0-D241-99AD-81B164C75392}" vid="{35B6F308-29BA-1E43-A35F-D76411067678}"/>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89151CC3285AB44A726E4FF20DF659B" ma:contentTypeVersion="2" ma:contentTypeDescription="Create a new document." ma:contentTypeScope="" ma:versionID="fca73bb26319a383f0ca6a4bffdc501e">
  <xsd:schema xmlns:xsd="http://www.w3.org/2001/XMLSchema" xmlns:xs="http://www.w3.org/2001/XMLSchema" xmlns:p="http://schemas.microsoft.com/office/2006/metadata/properties" xmlns:ns2="9f5e9607-a28b-487e-b093-da60e75ee109" targetNamespace="http://schemas.microsoft.com/office/2006/metadata/properties" ma:root="true" ma:fieldsID="eff026812a92945e04c02a7a0b9b476f" ns2:_="">
    <xsd:import namespace="9f5e9607-a28b-487e-b093-da60e75ee109"/>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f5e9607-a28b-487e-b093-da60e75ee109"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3E26CE0-AB66-4F91-BD00-58CA3546E3E5}">
  <ds:schemaRefs>
    <ds:schemaRef ds:uri="http://purl.org/dc/elements/1.1/"/>
    <ds:schemaRef ds:uri="http://schemas.openxmlformats.org/package/2006/metadata/core-properties"/>
    <ds:schemaRef ds:uri="http://schemas.microsoft.com/office/infopath/2007/PartnerControls"/>
    <ds:schemaRef ds:uri="http://purl.org/dc/terms/"/>
    <ds:schemaRef ds:uri="9f5e9607-a28b-487e-b093-da60e75ee109"/>
    <ds:schemaRef ds:uri="http://schemas.microsoft.com/office/2006/documentManagement/types"/>
    <ds:schemaRef ds:uri="http://schemas.microsoft.com/office/2006/metadata/properties"/>
    <ds:schemaRef ds:uri="http://www.w3.org/XML/1998/namespace"/>
    <ds:schemaRef ds:uri="http://purl.org/dc/dcmitype/"/>
  </ds:schemaRefs>
</ds:datastoreItem>
</file>

<file path=customXml/itemProps2.xml><?xml version="1.0" encoding="utf-8"?>
<ds:datastoreItem xmlns:ds="http://schemas.openxmlformats.org/officeDocument/2006/customXml" ds:itemID="{15851436-67EF-41C7-86D1-3904960B8302}">
  <ds:schemaRefs>
    <ds:schemaRef ds:uri="http://schemas.microsoft.com/sharepoint/v3/contenttype/forms"/>
  </ds:schemaRefs>
</ds:datastoreItem>
</file>

<file path=customXml/itemProps3.xml><?xml version="1.0" encoding="utf-8"?>
<ds:datastoreItem xmlns:ds="http://schemas.openxmlformats.org/officeDocument/2006/customXml" ds:itemID="{8F0FE609-6AC4-4983-BBB6-959006EDF3E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f5e9607-a28b-487e-b093-da60e75ee10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Africa RISING presentation_template</Template>
  <TotalTime>444</TotalTime>
  <Words>1299</Words>
  <Application>Microsoft Office PowerPoint</Application>
  <PresentationFormat>On-screen Show (4:3)</PresentationFormat>
  <Paragraphs>401</Paragraphs>
  <Slides>14</Slides>
  <Notes>1</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14</vt:i4>
      </vt:variant>
    </vt:vector>
  </HeadingPairs>
  <TitlesOfParts>
    <vt:vector size="22" baseType="lpstr">
      <vt:lpstr>Arial</vt:lpstr>
      <vt:lpstr>Calibri</vt:lpstr>
      <vt:lpstr>Gill Sans</vt:lpstr>
      <vt:lpstr>Tahoma</vt:lpstr>
      <vt:lpstr>Times New Roman</vt:lpstr>
      <vt:lpstr>Wingdings</vt:lpstr>
      <vt:lpstr>Africa RISING presentation_template</vt:lpstr>
      <vt:lpstr>1_Custom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Women Empowerment in Agriculture   Less than 6 % of women were empowered in agriculture, according to the 5DE.   Among the six component indicators included in the abbreviated 5DE, the highest percentage of maternal empowerment were found in group membership (59.1 %).  Input into production decisions was 30.2 %.  The lowest levels of empowerment related to access to and decision making on credit and ownership of assets. </vt:lpstr>
      <vt:lpstr>     Women Empowerment in Agriculture  The results therefore show that the resource domain has the highest contributions to women’s disempowerment in the study area where IITA runs its programmes in northern Ghana.    The proportion of women having workloads greater than 10·5 h/d was 63.9 %.</vt:lpstr>
      <vt:lpstr> Women Empowerment in Agriculture  </vt:lpstr>
      <vt:lpstr>            Relationship between Aggregate 5DE minimum dietary diversity  The key determinants of meeting minimum dietary diversity (MDD) were age of child, access to and decisions regarding credit, mothers’ nutritional knowledge, livestock production diversity and empowerment in aggregate 5DE  </vt:lpstr>
      <vt:lpstr>   Relationship between Aggregate 5DE minimum dietary diversity   </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Jonathan Odhong', IITA</dc:creator>
  <cp:lastModifiedBy>HP</cp:lastModifiedBy>
  <cp:revision>42</cp:revision>
  <cp:lastPrinted>2011-10-06T11:45:23Z</cp:lastPrinted>
  <dcterms:created xsi:type="dcterms:W3CDTF">2018-05-19T10:21:56Z</dcterms:created>
  <dcterms:modified xsi:type="dcterms:W3CDTF">2018-06-06T16:02:08Z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0x010100289151CC3285AB44A726E4FF20DF659B</vt:lpwstr>
  </property>
</Properties>
</file>